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328" r:id="rId2"/>
    <p:sldId id="621" r:id="rId3"/>
    <p:sldId id="3213" r:id="rId4"/>
    <p:sldId id="375" r:id="rId5"/>
    <p:sldId id="391" r:id="rId6"/>
    <p:sldId id="380" r:id="rId7"/>
    <p:sldId id="389" r:id="rId8"/>
    <p:sldId id="3219" r:id="rId9"/>
    <p:sldId id="357" r:id="rId10"/>
    <p:sldId id="319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7"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A8D"/>
    <a:srgbClr val="D60093"/>
    <a:srgbClr val="843C0C"/>
    <a:srgbClr val="ED7D31"/>
    <a:srgbClr val="E6E6E6"/>
    <a:srgbClr val="C0504D"/>
    <a:srgbClr val="ED1921"/>
    <a:srgbClr val="FF0000"/>
    <a:srgbClr val="365F91"/>
    <a:srgbClr val="3A8B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196" autoAdjust="0"/>
  </p:normalViewPr>
  <p:slideViewPr>
    <p:cSldViewPr snapToGrid="0">
      <p:cViewPr varScale="1">
        <p:scale>
          <a:sx n="63" d="100"/>
          <a:sy n="63" d="100"/>
        </p:scale>
        <p:origin x="732" y="32"/>
      </p:cViewPr>
      <p:guideLst>
        <p:guide orient="horz" pos="2160"/>
        <p:guide pos="3840"/>
      </p:guideLst>
    </p:cSldViewPr>
  </p:slideViewPr>
  <p:notesTextViewPr>
    <p:cViewPr>
      <p:scale>
        <a:sx n="1" d="1"/>
        <a:sy n="1" d="1"/>
      </p:scale>
      <p:origin x="0" y="0"/>
    </p:cViewPr>
  </p:notesTextViewPr>
  <p:notesViewPr>
    <p:cSldViewPr snapToGrid="0">
      <p:cViewPr varScale="1">
        <p:scale>
          <a:sx n="49" d="100"/>
          <a:sy n="49" d="100"/>
        </p:scale>
        <p:origin x="2910"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A909CC-5B2F-4633-A5E8-E3C4C85F9AA2}" type="doc">
      <dgm:prSet loTypeId="urn:microsoft.com/office/officeart/2005/8/layout/process1" loCatId="process" qsTypeId="urn:microsoft.com/office/officeart/2005/8/quickstyle/simple1" qsCatId="simple" csTypeId="urn:microsoft.com/office/officeart/2005/8/colors/colorful1" csCatId="colorful" phldr="1"/>
      <dgm:spPr/>
    </dgm:pt>
    <dgm:pt modelId="{DCB14B84-1CFB-4277-9438-B9F9F6079051}">
      <dgm:prSet phldrT="[Text]"/>
      <dgm:spPr/>
      <dgm:t>
        <a:bodyPr/>
        <a:lstStyle/>
        <a:p>
          <a:r>
            <a:rPr lang="en-IN" dirty="0"/>
            <a:t>Listening</a:t>
          </a:r>
        </a:p>
      </dgm:t>
    </dgm:pt>
    <dgm:pt modelId="{4358C499-725A-402F-94C4-624F14EEAFB9}" type="parTrans" cxnId="{B4ECCFAB-6826-4591-8C01-581FD08B6DB2}">
      <dgm:prSet/>
      <dgm:spPr/>
      <dgm:t>
        <a:bodyPr/>
        <a:lstStyle/>
        <a:p>
          <a:endParaRPr lang="en-IN"/>
        </a:p>
      </dgm:t>
    </dgm:pt>
    <dgm:pt modelId="{47EC960E-2AAE-413E-BFF7-0B3C772CAF7F}" type="sibTrans" cxnId="{B4ECCFAB-6826-4591-8C01-581FD08B6DB2}">
      <dgm:prSet/>
      <dgm:spPr/>
      <dgm:t>
        <a:bodyPr/>
        <a:lstStyle/>
        <a:p>
          <a:endParaRPr lang="en-IN"/>
        </a:p>
      </dgm:t>
    </dgm:pt>
    <dgm:pt modelId="{625C6000-2A14-49DD-A4AA-2FF26AB64D76}">
      <dgm:prSet phldrT="[Text]"/>
      <dgm:spPr>
        <a:solidFill>
          <a:schemeClr val="accent2">
            <a:lumMod val="50000"/>
          </a:schemeClr>
        </a:solidFill>
      </dgm:spPr>
      <dgm:t>
        <a:bodyPr/>
        <a:lstStyle/>
        <a:p>
          <a:r>
            <a:rPr lang="en-IN" dirty="0"/>
            <a:t>Doubts Clarify</a:t>
          </a:r>
        </a:p>
      </dgm:t>
    </dgm:pt>
    <dgm:pt modelId="{F1EBD636-1AD5-462D-8B8C-94F3D31BA295}" type="parTrans" cxnId="{2F3F6008-D67C-4732-AB13-9D4F89F5AC9F}">
      <dgm:prSet/>
      <dgm:spPr/>
      <dgm:t>
        <a:bodyPr/>
        <a:lstStyle/>
        <a:p>
          <a:endParaRPr lang="en-IN"/>
        </a:p>
      </dgm:t>
    </dgm:pt>
    <dgm:pt modelId="{3826D74B-8A8D-46AE-9159-8FBB5429E872}" type="sibTrans" cxnId="{2F3F6008-D67C-4732-AB13-9D4F89F5AC9F}">
      <dgm:prSet/>
      <dgm:spPr/>
      <dgm:t>
        <a:bodyPr/>
        <a:lstStyle/>
        <a:p>
          <a:endParaRPr lang="en-IN"/>
        </a:p>
      </dgm:t>
    </dgm:pt>
    <dgm:pt modelId="{0A7F2ECC-320B-4B04-88E6-63D78B87AA30}">
      <dgm:prSet phldrT="[Text]"/>
      <dgm:spPr>
        <a:solidFill>
          <a:srgbClr val="D60093"/>
        </a:solidFill>
      </dgm:spPr>
      <dgm:t>
        <a:bodyPr/>
        <a:lstStyle/>
        <a:p>
          <a:r>
            <a:rPr lang="en-IN" dirty="0"/>
            <a:t>Reconfirm</a:t>
          </a:r>
        </a:p>
      </dgm:t>
    </dgm:pt>
    <dgm:pt modelId="{904A7827-0466-49CA-B398-AA5AF60E8B21}" type="parTrans" cxnId="{1470F598-61D2-4E0C-8BFA-85957B729CC0}">
      <dgm:prSet/>
      <dgm:spPr/>
      <dgm:t>
        <a:bodyPr/>
        <a:lstStyle/>
        <a:p>
          <a:endParaRPr lang="en-IN"/>
        </a:p>
      </dgm:t>
    </dgm:pt>
    <dgm:pt modelId="{CDE7F192-D855-4442-B2A1-FBB29EBD4B2A}" type="sibTrans" cxnId="{1470F598-61D2-4E0C-8BFA-85957B729CC0}">
      <dgm:prSet/>
      <dgm:spPr/>
      <dgm:t>
        <a:bodyPr/>
        <a:lstStyle/>
        <a:p>
          <a:endParaRPr lang="en-IN"/>
        </a:p>
      </dgm:t>
    </dgm:pt>
    <dgm:pt modelId="{A485FF05-595F-461A-A671-C36B5E384ABA}">
      <dgm:prSet phldrT="[Text]"/>
      <dgm:spPr>
        <a:solidFill>
          <a:srgbClr val="004A8D"/>
        </a:solidFill>
      </dgm:spPr>
      <dgm:t>
        <a:bodyPr/>
        <a:lstStyle/>
        <a:p>
          <a:r>
            <a:rPr lang="en-IN" dirty="0"/>
            <a:t>Asking Questions</a:t>
          </a:r>
        </a:p>
      </dgm:t>
    </dgm:pt>
    <dgm:pt modelId="{17027F74-C952-470B-8031-E265948CA3B6}" type="parTrans" cxnId="{DB7D4536-8EEC-4E02-92A4-E230A6157CD1}">
      <dgm:prSet/>
      <dgm:spPr/>
      <dgm:t>
        <a:bodyPr/>
        <a:lstStyle/>
        <a:p>
          <a:endParaRPr lang="en-IN"/>
        </a:p>
      </dgm:t>
    </dgm:pt>
    <dgm:pt modelId="{5CAAFD57-2FEE-46A1-8FD0-82FE7193A301}" type="sibTrans" cxnId="{DB7D4536-8EEC-4E02-92A4-E230A6157CD1}">
      <dgm:prSet/>
      <dgm:spPr/>
      <dgm:t>
        <a:bodyPr/>
        <a:lstStyle/>
        <a:p>
          <a:endParaRPr lang="en-IN"/>
        </a:p>
      </dgm:t>
    </dgm:pt>
    <dgm:pt modelId="{261ED27A-2F96-4CD1-A3C1-740110A87AE0}" type="pres">
      <dgm:prSet presAssocID="{D6A909CC-5B2F-4633-A5E8-E3C4C85F9AA2}" presName="Name0" presStyleCnt="0">
        <dgm:presLayoutVars>
          <dgm:dir/>
          <dgm:resizeHandles val="exact"/>
        </dgm:presLayoutVars>
      </dgm:prSet>
      <dgm:spPr/>
    </dgm:pt>
    <dgm:pt modelId="{932C9773-9D64-493B-8C98-85668AD8CFE0}" type="pres">
      <dgm:prSet presAssocID="{DCB14B84-1CFB-4277-9438-B9F9F6079051}" presName="node" presStyleLbl="node1" presStyleIdx="0" presStyleCnt="4">
        <dgm:presLayoutVars>
          <dgm:bulletEnabled val="1"/>
        </dgm:presLayoutVars>
      </dgm:prSet>
      <dgm:spPr/>
    </dgm:pt>
    <dgm:pt modelId="{FA8F886F-89DD-47E0-BEE7-4203706AA9C9}" type="pres">
      <dgm:prSet presAssocID="{47EC960E-2AAE-413E-BFF7-0B3C772CAF7F}" presName="sibTrans" presStyleLbl="sibTrans2D1" presStyleIdx="0" presStyleCnt="3"/>
      <dgm:spPr/>
    </dgm:pt>
    <dgm:pt modelId="{53097950-BB06-410C-A7EE-E6D6A35FE4EA}" type="pres">
      <dgm:prSet presAssocID="{47EC960E-2AAE-413E-BFF7-0B3C772CAF7F}" presName="connectorText" presStyleLbl="sibTrans2D1" presStyleIdx="0" presStyleCnt="3"/>
      <dgm:spPr/>
    </dgm:pt>
    <dgm:pt modelId="{C182C22F-0721-4064-A14E-2409B0DD1552}" type="pres">
      <dgm:prSet presAssocID="{A485FF05-595F-461A-A671-C36B5E384ABA}" presName="node" presStyleLbl="node1" presStyleIdx="1" presStyleCnt="4">
        <dgm:presLayoutVars>
          <dgm:bulletEnabled val="1"/>
        </dgm:presLayoutVars>
      </dgm:prSet>
      <dgm:spPr/>
    </dgm:pt>
    <dgm:pt modelId="{94E0388F-2B2D-4B13-B494-C33C1790F028}" type="pres">
      <dgm:prSet presAssocID="{5CAAFD57-2FEE-46A1-8FD0-82FE7193A301}" presName="sibTrans" presStyleLbl="sibTrans2D1" presStyleIdx="1" presStyleCnt="3"/>
      <dgm:spPr/>
    </dgm:pt>
    <dgm:pt modelId="{A365D9A5-3554-4088-9A92-917976442BDA}" type="pres">
      <dgm:prSet presAssocID="{5CAAFD57-2FEE-46A1-8FD0-82FE7193A301}" presName="connectorText" presStyleLbl="sibTrans2D1" presStyleIdx="1" presStyleCnt="3"/>
      <dgm:spPr/>
    </dgm:pt>
    <dgm:pt modelId="{0877FF72-0F23-4817-AC54-870D31283262}" type="pres">
      <dgm:prSet presAssocID="{625C6000-2A14-49DD-A4AA-2FF26AB64D76}" presName="node" presStyleLbl="node1" presStyleIdx="2" presStyleCnt="4">
        <dgm:presLayoutVars>
          <dgm:bulletEnabled val="1"/>
        </dgm:presLayoutVars>
      </dgm:prSet>
      <dgm:spPr/>
    </dgm:pt>
    <dgm:pt modelId="{D415F269-0B03-459E-A4C3-97A9FB7D50D4}" type="pres">
      <dgm:prSet presAssocID="{3826D74B-8A8D-46AE-9159-8FBB5429E872}" presName="sibTrans" presStyleLbl="sibTrans2D1" presStyleIdx="2" presStyleCnt="3"/>
      <dgm:spPr/>
    </dgm:pt>
    <dgm:pt modelId="{D464DC3E-3FB5-4DC4-9F5F-1B3096CB2D69}" type="pres">
      <dgm:prSet presAssocID="{3826D74B-8A8D-46AE-9159-8FBB5429E872}" presName="connectorText" presStyleLbl="sibTrans2D1" presStyleIdx="2" presStyleCnt="3"/>
      <dgm:spPr/>
    </dgm:pt>
    <dgm:pt modelId="{AC5D9222-E49E-4D28-BF36-9654AAB41737}" type="pres">
      <dgm:prSet presAssocID="{0A7F2ECC-320B-4B04-88E6-63D78B87AA30}" presName="node" presStyleLbl="node1" presStyleIdx="3" presStyleCnt="4">
        <dgm:presLayoutVars>
          <dgm:bulletEnabled val="1"/>
        </dgm:presLayoutVars>
      </dgm:prSet>
      <dgm:spPr/>
    </dgm:pt>
  </dgm:ptLst>
  <dgm:cxnLst>
    <dgm:cxn modelId="{2F3F6008-D67C-4732-AB13-9D4F89F5AC9F}" srcId="{D6A909CC-5B2F-4633-A5E8-E3C4C85F9AA2}" destId="{625C6000-2A14-49DD-A4AA-2FF26AB64D76}" srcOrd="2" destOrd="0" parTransId="{F1EBD636-1AD5-462D-8B8C-94F3D31BA295}" sibTransId="{3826D74B-8A8D-46AE-9159-8FBB5429E872}"/>
    <dgm:cxn modelId="{3F89B32B-3224-40B7-ACFB-F32751994F3A}" type="presOf" srcId="{625C6000-2A14-49DD-A4AA-2FF26AB64D76}" destId="{0877FF72-0F23-4817-AC54-870D31283262}" srcOrd="0" destOrd="0" presId="urn:microsoft.com/office/officeart/2005/8/layout/process1"/>
    <dgm:cxn modelId="{DB7D4536-8EEC-4E02-92A4-E230A6157CD1}" srcId="{D6A909CC-5B2F-4633-A5E8-E3C4C85F9AA2}" destId="{A485FF05-595F-461A-A671-C36B5E384ABA}" srcOrd="1" destOrd="0" parTransId="{17027F74-C952-470B-8031-E265948CA3B6}" sibTransId="{5CAAFD57-2FEE-46A1-8FD0-82FE7193A301}"/>
    <dgm:cxn modelId="{F64E2046-E098-480B-8247-97FABB1ABFC3}" type="presOf" srcId="{5CAAFD57-2FEE-46A1-8FD0-82FE7193A301}" destId="{94E0388F-2B2D-4B13-B494-C33C1790F028}" srcOrd="0" destOrd="0" presId="urn:microsoft.com/office/officeart/2005/8/layout/process1"/>
    <dgm:cxn modelId="{B394616E-C6D1-40FA-89C5-10786FF10FEA}" type="presOf" srcId="{3826D74B-8A8D-46AE-9159-8FBB5429E872}" destId="{D464DC3E-3FB5-4DC4-9F5F-1B3096CB2D69}" srcOrd="1" destOrd="0" presId="urn:microsoft.com/office/officeart/2005/8/layout/process1"/>
    <dgm:cxn modelId="{C267C64F-AC16-4151-9765-6A88116A74D5}" type="presOf" srcId="{D6A909CC-5B2F-4633-A5E8-E3C4C85F9AA2}" destId="{261ED27A-2F96-4CD1-A3C1-740110A87AE0}" srcOrd="0" destOrd="0" presId="urn:microsoft.com/office/officeart/2005/8/layout/process1"/>
    <dgm:cxn modelId="{5DF4FB81-D4DF-4A36-B288-5C6066BA59CB}" type="presOf" srcId="{47EC960E-2AAE-413E-BFF7-0B3C772CAF7F}" destId="{53097950-BB06-410C-A7EE-E6D6A35FE4EA}" srcOrd="1" destOrd="0" presId="urn:microsoft.com/office/officeart/2005/8/layout/process1"/>
    <dgm:cxn modelId="{116DC585-3FC1-43E2-BE81-F91C9CC9CF87}" type="presOf" srcId="{3826D74B-8A8D-46AE-9159-8FBB5429E872}" destId="{D415F269-0B03-459E-A4C3-97A9FB7D50D4}" srcOrd="0" destOrd="0" presId="urn:microsoft.com/office/officeart/2005/8/layout/process1"/>
    <dgm:cxn modelId="{92B66097-7097-4620-8438-E837C4F5096E}" type="presOf" srcId="{A485FF05-595F-461A-A671-C36B5E384ABA}" destId="{C182C22F-0721-4064-A14E-2409B0DD1552}" srcOrd="0" destOrd="0" presId="urn:microsoft.com/office/officeart/2005/8/layout/process1"/>
    <dgm:cxn modelId="{4219A097-7D88-4E90-B49F-4F26C63A8E40}" type="presOf" srcId="{0A7F2ECC-320B-4B04-88E6-63D78B87AA30}" destId="{AC5D9222-E49E-4D28-BF36-9654AAB41737}" srcOrd="0" destOrd="0" presId="urn:microsoft.com/office/officeart/2005/8/layout/process1"/>
    <dgm:cxn modelId="{1470F598-61D2-4E0C-8BFA-85957B729CC0}" srcId="{D6A909CC-5B2F-4633-A5E8-E3C4C85F9AA2}" destId="{0A7F2ECC-320B-4B04-88E6-63D78B87AA30}" srcOrd="3" destOrd="0" parTransId="{904A7827-0466-49CA-B398-AA5AF60E8B21}" sibTransId="{CDE7F192-D855-4442-B2A1-FBB29EBD4B2A}"/>
    <dgm:cxn modelId="{D94464A4-76DE-440B-A636-3DE62EB4C074}" type="presOf" srcId="{5CAAFD57-2FEE-46A1-8FD0-82FE7193A301}" destId="{A365D9A5-3554-4088-9A92-917976442BDA}" srcOrd="1" destOrd="0" presId="urn:microsoft.com/office/officeart/2005/8/layout/process1"/>
    <dgm:cxn modelId="{B4ECCFAB-6826-4591-8C01-581FD08B6DB2}" srcId="{D6A909CC-5B2F-4633-A5E8-E3C4C85F9AA2}" destId="{DCB14B84-1CFB-4277-9438-B9F9F6079051}" srcOrd="0" destOrd="0" parTransId="{4358C499-725A-402F-94C4-624F14EEAFB9}" sibTransId="{47EC960E-2AAE-413E-BFF7-0B3C772CAF7F}"/>
    <dgm:cxn modelId="{30F48CE1-FCE0-4B49-B410-C7724CEBD69C}" type="presOf" srcId="{DCB14B84-1CFB-4277-9438-B9F9F6079051}" destId="{932C9773-9D64-493B-8C98-85668AD8CFE0}" srcOrd="0" destOrd="0" presId="urn:microsoft.com/office/officeart/2005/8/layout/process1"/>
    <dgm:cxn modelId="{86604FF0-2595-42DF-BF6C-491B782B4938}" type="presOf" srcId="{47EC960E-2AAE-413E-BFF7-0B3C772CAF7F}" destId="{FA8F886F-89DD-47E0-BEE7-4203706AA9C9}" srcOrd="0" destOrd="0" presId="urn:microsoft.com/office/officeart/2005/8/layout/process1"/>
    <dgm:cxn modelId="{5DBAD8E0-A7E3-4D88-886B-B0916B28E115}" type="presParOf" srcId="{261ED27A-2F96-4CD1-A3C1-740110A87AE0}" destId="{932C9773-9D64-493B-8C98-85668AD8CFE0}" srcOrd="0" destOrd="0" presId="urn:microsoft.com/office/officeart/2005/8/layout/process1"/>
    <dgm:cxn modelId="{2DEAA395-1C2D-4233-9F68-C6A8B2E25B53}" type="presParOf" srcId="{261ED27A-2F96-4CD1-A3C1-740110A87AE0}" destId="{FA8F886F-89DD-47E0-BEE7-4203706AA9C9}" srcOrd="1" destOrd="0" presId="urn:microsoft.com/office/officeart/2005/8/layout/process1"/>
    <dgm:cxn modelId="{3AFE3687-496C-4427-A83A-44B96E5AB79D}" type="presParOf" srcId="{FA8F886F-89DD-47E0-BEE7-4203706AA9C9}" destId="{53097950-BB06-410C-A7EE-E6D6A35FE4EA}" srcOrd="0" destOrd="0" presId="urn:microsoft.com/office/officeart/2005/8/layout/process1"/>
    <dgm:cxn modelId="{B412F099-368F-49C4-988E-9635AD58AB46}" type="presParOf" srcId="{261ED27A-2F96-4CD1-A3C1-740110A87AE0}" destId="{C182C22F-0721-4064-A14E-2409B0DD1552}" srcOrd="2" destOrd="0" presId="urn:microsoft.com/office/officeart/2005/8/layout/process1"/>
    <dgm:cxn modelId="{36B9BC9E-0008-426E-A643-E7EB03D50581}" type="presParOf" srcId="{261ED27A-2F96-4CD1-A3C1-740110A87AE0}" destId="{94E0388F-2B2D-4B13-B494-C33C1790F028}" srcOrd="3" destOrd="0" presId="urn:microsoft.com/office/officeart/2005/8/layout/process1"/>
    <dgm:cxn modelId="{DC4DA716-A63A-4023-93B5-14DFCA75962A}" type="presParOf" srcId="{94E0388F-2B2D-4B13-B494-C33C1790F028}" destId="{A365D9A5-3554-4088-9A92-917976442BDA}" srcOrd="0" destOrd="0" presId="urn:microsoft.com/office/officeart/2005/8/layout/process1"/>
    <dgm:cxn modelId="{23D1CE5D-750F-49B2-8A67-829D1887427A}" type="presParOf" srcId="{261ED27A-2F96-4CD1-A3C1-740110A87AE0}" destId="{0877FF72-0F23-4817-AC54-870D31283262}" srcOrd="4" destOrd="0" presId="urn:microsoft.com/office/officeart/2005/8/layout/process1"/>
    <dgm:cxn modelId="{B9340427-E655-425B-A04C-6E5DAD13A1BD}" type="presParOf" srcId="{261ED27A-2F96-4CD1-A3C1-740110A87AE0}" destId="{D415F269-0B03-459E-A4C3-97A9FB7D50D4}" srcOrd="5" destOrd="0" presId="urn:microsoft.com/office/officeart/2005/8/layout/process1"/>
    <dgm:cxn modelId="{EAF02219-BF40-4EDE-8436-259E99BEDE9F}" type="presParOf" srcId="{D415F269-0B03-459E-A4C3-97A9FB7D50D4}" destId="{D464DC3E-3FB5-4DC4-9F5F-1B3096CB2D69}" srcOrd="0" destOrd="0" presId="urn:microsoft.com/office/officeart/2005/8/layout/process1"/>
    <dgm:cxn modelId="{B4F67D2C-2621-44DB-9E7A-7C4081C106BB}" type="presParOf" srcId="{261ED27A-2F96-4CD1-A3C1-740110A87AE0}" destId="{AC5D9222-E49E-4D28-BF36-9654AAB41737}"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2C9773-9D64-493B-8C98-85668AD8CFE0}">
      <dsp:nvSpPr>
        <dsp:cNvPr id="0" name=""/>
        <dsp:cNvSpPr/>
      </dsp:nvSpPr>
      <dsp:spPr>
        <a:xfrm>
          <a:off x="4535" y="2114364"/>
          <a:ext cx="1983230" cy="118993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IN" sz="3100" kern="1200" dirty="0"/>
            <a:t>Listening</a:t>
          </a:r>
        </a:p>
      </dsp:txBody>
      <dsp:txXfrm>
        <a:off x="39387" y="2149216"/>
        <a:ext cx="1913526" cy="1120234"/>
      </dsp:txXfrm>
    </dsp:sp>
    <dsp:sp modelId="{FA8F886F-89DD-47E0-BEE7-4203706AA9C9}">
      <dsp:nvSpPr>
        <dsp:cNvPr id="0" name=""/>
        <dsp:cNvSpPr/>
      </dsp:nvSpPr>
      <dsp:spPr>
        <a:xfrm>
          <a:off x="2186089" y="2463412"/>
          <a:ext cx="420444" cy="49184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a:off x="2186089" y="2561780"/>
        <a:ext cx="294311" cy="295105"/>
      </dsp:txXfrm>
    </dsp:sp>
    <dsp:sp modelId="{C182C22F-0721-4064-A14E-2409B0DD1552}">
      <dsp:nvSpPr>
        <dsp:cNvPr id="0" name=""/>
        <dsp:cNvSpPr/>
      </dsp:nvSpPr>
      <dsp:spPr>
        <a:xfrm>
          <a:off x="2781058" y="2114364"/>
          <a:ext cx="1983230" cy="1189938"/>
        </a:xfrm>
        <a:prstGeom prst="roundRect">
          <a:avLst>
            <a:gd name="adj" fmla="val 10000"/>
          </a:avLst>
        </a:prstGeom>
        <a:solidFill>
          <a:srgbClr val="004A8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IN" sz="3100" kern="1200" dirty="0"/>
            <a:t>Asking Questions</a:t>
          </a:r>
        </a:p>
      </dsp:txBody>
      <dsp:txXfrm>
        <a:off x="2815910" y="2149216"/>
        <a:ext cx="1913526" cy="1120234"/>
      </dsp:txXfrm>
    </dsp:sp>
    <dsp:sp modelId="{94E0388F-2B2D-4B13-B494-C33C1790F028}">
      <dsp:nvSpPr>
        <dsp:cNvPr id="0" name=""/>
        <dsp:cNvSpPr/>
      </dsp:nvSpPr>
      <dsp:spPr>
        <a:xfrm>
          <a:off x="4962611" y="2463412"/>
          <a:ext cx="420444" cy="49184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a:off x="4962611" y="2561780"/>
        <a:ext cx="294311" cy="295105"/>
      </dsp:txXfrm>
    </dsp:sp>
    <dsp:sp modelId="{0877FF72-0F23-4817-AC54-870D31283262}">
      <dsp:nvSpPr>
        <dsp:cNvPr id="0" name=""/>
        <dsp:cNvSpPr/>
      </dsp:nvSpPr>
      <dsp:spPr>
        <a:xfrm>
          <a:off x="5557581" y="2114364"/>
          <a:ext cx="1983230" cy="1189938"/>
        </a:xfrm>
        <a:prstGeom prst="roundRect">
          <a:avLst>
            <a:gd name="adj" fmla="val 10000"/>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IN" sz="3100" kern="1200" dirty="0"/>
            <a:t>Doubts Clarify</a:t>
          </a:r>
        </a:p>
      </dsp:txBody>
      <dsp:txXfrm>
        <a:off x="5592433" y="2149216"/>
        <a:ext cx="1913526" cy="1120234"/>
      </dsp:txXfrm>
    </dsp:sp>
    <dsp:sp modelId="{D415F269-0B03-459E-A4C3-97A9FB7D50D4}">
      <dsp:nvSpPr>
        <dsp:cNvPr id="0" name=""/>
        <dsp:cNvSpPr/>
      </dsp:nvSpPr>
      <dsp:spPr>
        <a:xfrm>
          <a:off x="7739134" y="2463412"/>
          <a:ext cx="420444" cy="491841"/>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IN" sz="2100" kern="1200"/>
        </a:p>
      </dsp:txBody>
      <dsp:txXfrm>
        <a:off x="7739134" y="2561780"/>
        <a:ext cx="294311" cy="295105"/>
      </dsp:txXfrm>
    </dsp:sp>
    <dsp:sp modelId="{AC5D9222-E49E-4D28-BF36-9654AAB41737}">
      <dsp:nvSpPr>
        <dsp:cNvPr id="0" name=""/>
        <dsp:cNvSpPr/>
      </dsp:nvSpPr>
      <dsp:spPr>
        <a:xfrm>
          <a:off x="8334103" y="2114364"/>
          <a:ext cx="1983230" cy="1189938"/>
        </a:xfrm>
        <a:prstGeom prst="roundRect">
          <a:avLst>
            <a:gd name="adj" fmla="val 10000"/>
          </a:avLst>
        </a:prstGeom>
        <a:solidFill>
          <a:srgbClr val="D600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IN" sz="3100" kern="1200" dirty="0"/>
            <a:t>Reconfirm</a:t>
          </a:r>
        </a:p>
      </dsp:txBody>
      <dsp:txXfrm>
        <a:off x="8368955" y="2149216"/>
        <a:ext cx="1913526" cy="112023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ADD65C-74A5-1BDE-AE24-49DACC61DB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515CD26-DA81-5744-1B50-4F43E424E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E0B5F01-5008-458E-B950-E3C9AF0F18B3}" type="datetimeFigureOut">
              <a:rPr lang="en-US" smtClean="0"/>
              <a:t>9/2/2024</a:t>
            </a:fld>
            <a:endParaRPr lang="en-US"/>
          </a:p>
        </p:txBody>
      </p:sp>
      <p:sp>
        <p:nvSpPr>
          <p:cNvPr id="4" name="Footer Placeholder 3">
            <a:extLst>
              <a:ext uri="{FF2B5EF4-FFF2-40B4-BE49-F238E27FC236}">
                <a16:creationId xmlns:a16="http://schemas.microsoft.com/office/drawing/2014/main" id="{D39705EA-9E7A-1F0C-20AE-B6B1E602C5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500244-C923-CD4A-C213-9B5F6D8E62B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328A8E5-C2EE-4FA9-AD96-06D86ABC9429}" type="slidenum">
              <a:rPr lang="en-US" smtClean="0"/>
              <a:t>‹#›</a:t>
            </a:fld>
            <a:endParaRPr lang="en-US"/>
          </a:p>
        </p:txBody>
      </p:sp>
    </p:spTree>
    <p:extLst>
      <p:ext uri="{BB962C8B-B14F-4D97-AF65-F5344CB8AC3E}">
        <p14:creationId xmlns:p14="http://schemas.microsoft.com/office/powerpoint/2010/main" val="20722775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DA6FE2-3F0F-4FD2-9E99-88B84602681F}" type="datetimeFigureOut">
              <a:rPr lang="en-US" smtClean="0"/>
              <a:pPr/>
              <a:t>9/2/2024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453FCA-CD46-459E-A84D-61334D0A920D}" type="slidenum">
              <a:rPr lang="en-US" smtClean="0"/>
              <a:pPr/>
              <a:t>‹#›</a:t>
            </a:fld>
            <a:endParaRPr lang="en-US"/>
          </a:p>
        </p:txBody>
      </p:sp>
    </p:spTree>
    <p:extLst>
      <p:ext uri="{BB962C8B-B14F-4D97-AF65-F5344CB8AC3E}">
        <p14:creationId xmlns:p14="http://schemas.microsoft.com/office/powerpoint/2010/main" val="698425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5" name="Notes Placeholder 2"/>
          <p:cNvSpPr>
            <a:spLocks noGrp="1"/>
          </p:cNvSpPr>
          <p:nvPr>
            <p:ph type="body" idx="1"/>
          </p:nvPr>
        </p:nvSpPr>
        <p:spPr bwMode="auto">
          <a:noFill/>
        </p:spPr>
        <p:txBody>
          <a:bodyPr wrap="square" numCol="1" anchor="t" anchorCtr="0" compatLnSpc="1">
            <a:prstTxWarp prst="textNoShape">
              <a:avLst/>
            </a:prstTxWarp>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1" u="sng" dirty="0"/>
              <a:t>Facilitator’s Notes: </a:t>
            </a:r>
          </a:p>
          <a:p>
            <a:pPr lvl="1"/>
            <a:endParaRPr lang="en-GB" b="1" dirty="0"/>
          </a:p>
          <a:p>
            <a:pPr lvl="1"/>
            <a:r>
              <a:rPr lang="en-GB" b="1" dirty="0"/>
              <a:t>Say:</a:t>
            </a:r>
            <a:r>
              <a:rPr lang="en-GB" b="0" dirty="0"/>
              <a:t> Hello! And Welcome to 1 –Day workshop on Workplace Communication!</a:t>
            </a:r>
          </a:p>
          <a:p>
            <a:pPr lvl="1"/>
            <a:r>
              <a:rPr lang="en-GB" b="0" dirty="0"/>
              <a:t>Though Communication is one of the most spoken word but most of the challenges that </a:t>
            </a:r>
            <a:r>
              <a:rPr lang="en-GB" b="0" dirty="0" err="1"/>
              <a:t>exisit</a:t>
            </a:r>
            <a:r>
              <a:rPr lang="en-GB" b="0" dirty="0"/>
              <a:t> are because of lack of proper communication- Hence this is a very essential component for the workplace performance. How you communicate with you line manager, colleagues, other departments, team members etc play a big role in your overall career progression.</a:t>
            </a:r>
          </a:p>
          <a:p>
            <a:pPr lvl="1"/>
            <a:endParaRPr lang="en-GB" b="0" dirty="0"/>
          </a:p>
          <a:p>
            <a:pPr lvl="1"/>
            <a:r>
              <a:rPr lang="en-GB" b="0" dirty="0"/>
              <a:t>This is a highly engaging workshop full of videos, Activities, scenarios, role plays, etc to help your learn by practicing the concepts. So sit back relax and lets start our learning Journey.</a:t>
            </a:r>
          </a:p>
          <a:p>
            <a:pPr lvl="1"/>
            <a:endParaRPr lang="en-GB" b="0" dirty="0"/>
          </a:p>
          <a:p>
            <a:pPr lvl="1"/>
            <a:r>
              <a:rPr lang="en-GB" b="0" dirty="0"/>
              <a:t>Lets move to next slide.</a:t>
            </a:r>
          </a:p>
        </p:txBody>
      </p:sp>
      <p:sp>
        <p:nvSpPr>
          <p:cNvPr id="192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2294AA-086D-43CC-8584-26EDBDB6AC58}" type="slidenum">
              <a:rPr lang="en-IN" smtClean="0">
                <a:latin typeface="Arial" pitchFamily="34" charset="0"/>
              </a:rPr>
              <a:pPr/>
              <a:t>1</a:t>
            </a:fld>
            <a:endParaRPr lang="en-IN">
              <a:latin typeface="Arial" pitchFamily="34" charset="0"/>
            </a:endParaRPr>
          </a:p>
        </p:txBody>
      </p:sp>
    </p:spTree>
    <p:extLst>
      <p:ext uri="{BB962C8B-B14F-4D97-AF65-F5344CB8AC3E}">
        <p14:creationId xmlns:p14="http://schemas.microsoft.com/office/powerpoint/2010/main" val="1844363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u="sng" dirty="0">
                <a:solidFill>
                  <a:schemeClr val="tx1"/>
                </a:solidFill>
              </a:rPr>
              <a:t>Facilitator’s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800" b="0" i="0" u="none" strike="noStrike" dirty="0">
                <a:solidFill>
                  <a:srgbClr val="000000"/>
                </a:solidFill>
                <a:effectLst/>
                <a:latin typeface="Arial" panose="020B0604020202020204" pitchFamily="34" charset="0"/>
              </a:rPr>
              <a:t>Take the post training assessment and please ensure that you don’t spend more than 10-15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dirty="0"/>
          </a:p>
          <a:p>
            <a:pPr rtl="0">
              <a:spcBef>
                <a:spcPts val="0"/>
              </a:spcBef>
              <a:spcAft>
                <a:spcPts val="0"/>
              </a:spcAft>
            </a:pPr>
            <a:endParaRPr lang="en-US" b="0" dirty="0"/>
          </a:p>
        </p:txBody>
      </p:sp>
      <p:sp>
        <p:nvSpPr>
          <p:cNvPr id="4" name="Slide Number Placeholder 3"/>
          <p:cNvSpPr>
            <a:spLocks noGrp="1"/>
          </p:cNvSpPr>
          <p:nvPr>
            <p:ph type="sldNum" sz="quarter" idx="5"/>
          </p:nvPr>
        </p:nvSpPr>
        <p:spPr/>
        <p:txBody>
          <a:bodyPr/>
          <a:lstStyle/>
          <a:p>
            <a:fld id="{493603FD-2FDD-4138-9C8C-4E93DD62CC3F}" type="slidenum">
              <a:rPr lang="en-US" smtClean="0"/>
              <a:t>10</a:t>
            </a:fld>
            <a:endParaRPr lang="en-US"/>
          </a:p>
        </p:txBody>
      </p:sp>
    </p:spTree>
    <p:extLst>
      <p:ext uri="{BB962C8B-B14F-4D97-AF65-F5344CB8AC3E}">
        <p14:creationId xmlns:p14="http://schemas.microsoft.com/office/powerpoint/2010/main" val="1456612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u="sng" dirty="0"/>
              <a:t>Facilitator’s Notes: </a:t>
            </a:r>
          </a:p>
          <a:p>
            <a:pPr rtl="0">
              <a:spcBef>
                <a:spcPts val="0"/>
              </a:spcBef>
              <a:spcAft>
                <a:spcPts val="0"/>
              </a:spcAft>
            </a:pPr>
            <a:endParaRPr lang="en-US" sz="2400" b="0" i="0" u="none" strike="noStrike" dirty="0">
              <a:solidFill>
                <a:srgbClr val="000000"/>
              </a:solidFill>
              <a:effectLst/>
              <a:latin typeface="Arial" panose="020B0604020202020204" pitchFamily="34" charset="0"/>
            </a:endParaRPr>
          </a:p>
          <a:p>
            <a:pPr rtl="0">
              <a:spcBef>
                <a:spcPts val="0"/>
              </a:spcBef>
              <a:spcAft>
                <a:spcPts val="0"/>
              </a:spcAft>
            </a:pPr>
            <a:r>
              <a:rPr lang="en-US" sz="2400" b="0" i="0" u="none" strike="noStrike" dirty="0">
                <a:solidFill>
                  <a:srgbClr val="000000"/>
                </a:solidFill>
                <a:effectLst/>
                <a:latin typeface="Arial" panose="020B0604020202020204" pitchFamily="34" charset="0"/>
              </a:rPr>
              <a:t>Tell: The agenda of the today’s training is to learn:</a:t>
            </a:r>
          </a:p>
          <a:p>
            <a:pPr rtl="0">
              <a:spcBef>
                <a:spcPts val="0"/>
              </a:spcBef>
              <a:spcAft>
                <a:spcPts val="0"/>
              </a:spcAft>
              <a:buFont typeface="Wingdings" panose="05000000000000000000" pitchFamily="2" charset="2"/>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Module 1	</a:t>
            </a:r>
            <a:r>
              <a:rPr lang="en-US" sz="1800" b="0" i="0" u="none" strike="noStrike" dirty="0">
                <a:solidFill>
                  <a:srgbClr val="000000"/>
                </a:solidFill>
                <a:effectLst/>
                <a:latin typeface="Swis721 Cn BT" panose="020B0506020202030204" pitchFamily="34" charset="0"/>
              </a:rPr>
              <a:t>Understanding workplace Communication</a:t>
            </a:r>
            <a:endParaRPr lang="en-US" sz="1800" b="0" dirty="0">
              <a:effectLst/>
              <a:latin typeface="Swis721 Cn BT" panose="020B0506020202030204" pitchFamily="34" charset="0"/>
            </a:endParaRPr>
          </a:p>
          <a:p>
            <a:pPr lvl="0"/>
            <a:r>
              <a:rPr lang="en-US" sz="1800" dirty="0">
                <a:effectLst/>
                <a:latin typeface="Calibri" panose="020F0502020204030204" pitchFamily="34" charset="0"/>
                <a:ea typeface="Calibri" panose="020F0502020204030204" pitchFamily="34" charset="0"/>
                <a:cs typeface="Times New Roman" panose="02020603050405020304" pitchFamily="18" charset="0"/>
              </a:rPr>
              <a:t>Module 2	</a:t>
            </a:r>
            <a:r>
              <a:rPr lang="en-US" sz="1800" b="0" i="0" u="none" strike="noStrike" dirty="0">
                <a:solidFill>
                  <a:srgbClr val="000000"/>
                </a:solidFill>
                <a:effectLst/>
                <a:latin typeface="Swis721 Cn BT" panose="020B0506020202030204" pitchFamily="34" charset="0"/>
              </a:rPr>
              <a:t>Communication Process</a:t>
            </a:r>
            <a:endParaRPr lang="en-US" sz="1800" kern="1200" baseline="0" dirty="0">
              <a:solidFill>
                <a:schemeClr val="dk1"/>
              </a:solidFill>
              <a:latin typeface="Swis721 Cn BT" panose="020B0506020202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Module 3	</a:t>
            </a:r>
            <a:r>
              <a:rPr lang="en-US" sz="1800" b="0" i="0" u="none" strike="noStrike" kern="1200" dirty="0">
                <a:solidFill>
                  <a:srgbClr val="000000"/>
                </a:solidFill>
                <a:effectLst/>
                <a:latin typeface="Swis721 Cn BT" panose="020B0506020202030204" pitchFamily="34" charset="0"/>
                <a:ea typeface="+mn-ea"/>
                <a:cs typeface="+mn-cs"/>
              </a:rPr>
              <a:t>Cornerstone for effective Communication -5Ws+ H </a:t>
            </a: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Module 4	</a:t>
            </a:r>
            <a:r>
              <a:rPr lang="en-US" sz="1800" b="0" i="0" u="none" strike="noStrike" kern="1200" dirty="0">
                <a:solidFill>
                  <a:srgbClr val="000000"/>
                </a:solidFill>
                <a:effectLst/>
                <a:latin typeface="Swis721 Cn BT" panose="020B0506020202030204" pitchFamily="34" charset="0"/>
                <a:ea typeface="+mn-ea"/>
                <a:cs typeface="+mn-cs"/>
              </a:rPr>
              <a:t>4 C’s of Effective Communication</a:t>
            </a:r>
          </a:p>
          <a:p>
            <a:pPr marL="0" algn="l" defTabSz="914400" rtl="0" eaLnBrk="1" latinLnBrk="0" hangingPunct="1"/>
            <a:r>
              <a:rPr lang="en-US" sz="1800" dirty="0">
                <a:effectLst/>
                <a:latin typeface="Calibri" panose="020F0502020204030204" pitchFamily="34" charset="0"/>
                <a:ea typeface="Calibri" panose="020F0502020204030204" pitchFamily="34" charset="0"/>
                <a:cs typeface="Times New Roman" panose="02020603050405020304" pitchFamily="18" charset="0"/>
              </a:rPr>
              <a:t>Module 5	</a:t>
            </a:r>
            <a:r>
              <a:rPr lang="en-US" sz="1800" kern="1200" dirty="0">
                <a:solidFill>
                  <a:schemeClr val="dk1"/>
                </a:solidFill>
                <a:latin typeface="+mn-lt"/>
                <a:ea typeface="+mn-ea"/>
                <a:cs typeface="+mn-cs"/>
              </a:rPr>
              <a:t>Making Communication Fool Proof- LADR Model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Module 6	 Forms of Communication -</a:t>
            </a:r>
            <a:r>
              <a:rPr lang="en-US" sz="1800" dirty="0"/>
              <a:t>Mehrabian Model</a:t>
            </a:r>
            <a:endParaRPr lang="en-US" sz="2400" dirty="0">
              <a:latin typeface="Swis721 Cn BT" panose="020B0506020202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4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400" b="0" dirty="0"/>
              <a:t>Lets move to next slide.</a:t>
            </a:r>
            <a:endParaRPr lang="en-US" sz="2400" b="0" dirty="0">
              <a:solidFill>
                <a:srgbClr val="004A8D"/>
              </a:solidFill>
            </a:endParaRPr>
          </a:p>
          <a:p>
            <a:pPr marL="0" indent="0">
              <a:buFont typeface="Arial" panose="020B0604020202020204" pitchFamily="34" charset="0"/>
              <a:buNone/>
            </a:pPr>
            <a:endParaRPr lang="en-US" sz="2400" dirty="0"/>
          </a:p>
          <a:p>
            <a:endParaRPr lang="en-US" sz="4800" dirty="0"/>
          </a:p>
          <a:p>
            <a:endParaRPr lang="en-US" sz="4800" dirty="0"/>
          </a:p>
        </p:txBody>
      </p:sp>
      <p:sp>
        <p:nvSpPr>
          <p:cNvPr id="4" name="Slide Number Placeholder 3"/>
          <p:cNvSpPr>
            <a:spLocks noGrp="1"/>
          </p:cNvSpPr>
          <p:nvPr>
            <p:ph type="sldNum" sz="quarter" idx="5"/>
          </p:nvPr>
        </p:nvSpPr>
        <p:spPr/>
        <p:txBody>
          <a:bodyPr/>
          <a:lstStyle/>
          <a:p>
            <a:fld id="{493603FD-2FDD-4138-9C8C-4E93DD62CC3F}" type="slidenum">
              <a:rPr lang="en-US" smtClean="0"/>
              <a:t>2</a:t>
            </a:fld>
            <a:endParaRPr lang="en-US"/>
          </a:p>
        </p:txBody>
      </p:sp>
    </p:spTree>
    <p:extLst>
      <p:ext uri="{BB962C8B-B14F-4D97-AF65-F5344CB8AC3E}">
        <p14:creationId xmlns:p14="http://schemas.microsoft.com/office/powerpoint/2010/main" val="1443318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So lets begin with very simple question. So what is your understanding on Workplace Communication?</a:t>
            </a:r>
          </a:p>
          <a:p>
            <a:r>
              <a:rPr lang="en-US" b="0" dirty="0"/>
              <a:t>Collect few response and jot them on the board. Also, discuss the same in order to bring them on same page.</a:t>
            </a:r>
            <a:endParaRPr lang="en-US" b="1" dirty="0"/>
          </a:p>
          <a:p>
            <a:endParaRPr lang="en-IN"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Lets move to next slide.</a:t>
            </a:r>
            <a:endParaRPr lang="en-US" b="0" dirty="0">
              <a:solidFill>
                <a:srgbClr val="004A8D"/>
              </a:solidFill>
            </a:endParaRPr>
          </a:p>
          <a:p>
            <a:endParaRPr lang="en-IN" dirty="0"/>
          </a:p>
        </p:txBody>
      </p:sp>
      <p:sp>
        <p:nvSpPr>
          <p:cNvPr id="4" name="Slide Number Placeholder 3"/>
          <p:cNvSpPr>
            <a:spLocks noGrp="1"/>
          </p:cNvSpPr>
          <p:nvPr>
            <p:ph type="sldNum" sz="quarter" idx="5"/>
          </p:nvPr>
        </p:nvSpPr>
        <p:spPr/>
        <p:txBody>
          <a:bodyPr/>
          <a:lstStyle/>
          <a:p>
            <a:fld id="{F5453FCA-CD46-459E-A84D-61334D0A920D}" type="slidenum">
              <a:rPr lang="en-US" smtClean="0"/>
              <a:pPr/>
              <a:t>3</a:t>
            </a:fld>
            <a:endParaRPr lang="en-US"/>
          </a:p>
        </p:txBody>
      </p:sp>
    </p:spTree>
    <p:extLst>
      <p:ext uri="{BB962C8B-B14F-4D97-AF65-F5344CB8AC3E}">
        <p14:creationId xmlns:p14="http://schemas.microsoft.com/office/powerpoint/2010/main" val="1732190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spcBef>
                <a:spcPts val="0"/>
              </a:spcBef>
              <a:spcAft>
                <a:spcPts val="0"/>
              </a:spcAft>
            </a:pPr>
            <a:r>
              <a:rPr lang="en-US" b="1" dirty="0"/>
              <a:t>Say: </a:t>
            </a:r>
            <a:r>
              <a:rPr lang="en-US" sz="1800" b="0" i="0" u="none" strike="noStrike" dirty="0">
                <a:solidFill>
                  <a:srgbClr val="000000"/>
                </a:solidFill>
                <a:effectLst/>
                <a:latin typeface="Open Sans" panose="020B0606030504020204" pitchFamily="34" charset="0"/>
              </a:rPr>
              <a:t>The English word ‘communication’ is derived from the Latin communis, which means common sense. The word communication means sharing the same ideas. In other words, the transmission and interaction of facts, ideas, opinions, feelings or attitudes. Communication is the essence of management. The basic function of management (planning, planning, staffing, supervision and management) cannot be done effectively without effective communication.</a:t>
            </a:r>
          </a:p>
          <a:p>
            <a:pPr rtl="0">
              <a:spcBef>
                <a:spcPts val="0"/>
              </a:spcBef>
              <a:spcAft>
                <a:spcPts val="0"/>
              </a:spcAft>
            </a:pPr>
            <a:r>
              <a:rPr lang="en-US" sz="1800" b="0" i="0" u="none" strike="noStrike" dirty="0">
                <a:solidFill>
                  <a:srgbClr val="000000"/>
                </a:solidFill>
                <a:effectLst/>
                <a:latin typeface="Calibri" panose="020F0502020204030204" pitchFamily="34" charset="0"/>
              </a:rPr>
              <a:t>Workplace communication is the process of exchanging information and ideas, </a:t>
            </a:r>
            <a:endParaRPr lang="en-US" sz="2800" b="0" dirty="0">
              <a:effectLst/>
            </a:endParaRPr>
          </a:p>
          <a:p>
            <a:pPr rtl="0">
              <a:spcBef>
                <a:spcPts val="1000"/>
              </a:spcBef>
              <a:spcAft>
                <a:spcPts val="0"/>
              </a:spcAft>
            </a:pPr>
            <a:br>
              <a:rPr lang="en-US" sz="2800" b="0" dirty="0">
                <a:effectLst/>
              </a:rPr>
            </a:br>
            <a:r>
              <a:rPr lang="en-US" sz="1800" b="0" i="0" u="none" strike="noStrike" dirty="0">
                <a:solidFill>
                  <a:srgbClr val="000000"/>
                </a:solidFill>
                <a:effectLst/>
                <a:latin typeface="Calibri" panose="020F0502020204030204" pitchFamily="34" charset="0"/>
              </a:rPr>
              <a:t>both verbally and non-verbally </a:t>
            </a:r>
            <a:endParaRPr lang="en-US" sz="2800" b="0" dirty="0">
              <a:effectLst/>
            </a:endParaRPr>
          </a:p>
          <a:p>
            <a:pPr rtl="0">
              <a:spcBef>
                <a:spcPts val="1000"/>
              </a:spcBef>
              <a:spcAft>
                <a:spcPts val="0"/>
              </a:spcAft>
            </a:pPr>
            <a:br>
              <a:rPr lang="en-US" sz="2800" b="0" dirty="0">
                <a:effectLst/>
              </a:rPr>
            </a:br>
            <a:r>
              <a:rPr lang="en-US" sz="1800" b="0" i="0" u="none" strike="noStrike" dirty="0">
                <a:solidFill>
                  <a:srgbClr val="000000"/>
                </a:solidFill>
                <a:effectLst/>
                <a:latin typeface="Calibri" panose="020F0502020204030204" pitchFamily="34" charset="0"/>
              </a:rPr>
              <a:t>between one person or group and another person or group within an organization.</a:t>
            </a:r>
            <a:endParaRPr lang="en-US" sz="2800" b="0" dirty="0">
              <a:effectLst/>
            </a:endParaRPr>
          </a:p>
          <a:p>
            <a:pPr rtl="0">
              <a:spcBef>
                <a:spcPts val="1000"/>
              </a:spcBef>
              <a:spcAft>
                <a:spcPts val="0"/>
              </a:spcAft>
            </a:pPr>
            <a:br>
              <a:rPr lang="en-US" sz="2800" b="0" dirty="0">
                <a:effectLst/>
              </a:rPr>
            </a:br>
            <a:r>
              <a:rPr lang="en-US" sz="1800" b="0" i="0" u="none" strike="noStrike" dirty="0">
                <a:solidFill>
                  <a:srgbClr val="000000"/>
                </a:solidFill>
                <a:effectLst/>
                <a:latin typeface="Calibri" panose="020F0502020204030204" pitchFamily="34" charset="0"/>
              </a:rPr>
              <a:t> It includes e-mails, videoconferencing, text messages, notes, calls, Meetings, body language at workplace, office etiquettes…which are also as way to communicate effectively,..</a:t>
            </a:r>
            <a:r>
              <a:rPr lang="en-US" sz="1800" b="0" i="0" u="none" strike="noStrike" dirty="0" err="1">
                <a:solidFill>
                  <a:srgbClr val="000000"/>
                </a:solidFill>
                <a:effectLst/>
                <a:latin typeface="Calibri" panose="020F0502020204030204" pitchFamily="34" charset="0"/>
              </a:rPr>
              <a:t>etc</a:t>
            </a:r>
            <a:r>
              <a:rPr lang="en-US" sz="1800" b="0" i="0" u="none" strike="noStrike" dirty="0">
                <a:solidFill>
                  <a:srgbClr val="000000"/>
                </a:solidFill>
                <a:effectLst/>
                <a:latin typeface="Calibri" panose="020F0502020204030204" pitchFamily="34" charset="0"/>
              </a:rPr>
              <a:t>.</a:t>
            </a:r>
            <a:endParaRPr lang="en-US" sz="2800" b="0" dirty="0">
              <a:effectLst/>
            </a:endParaRPr>
          </a:p>
          <a:p>
            <a:br>
              <a:rPr lang="en-US" sz="2800" dirty="0"/>
            </a:br>
            <a:r>
              <a:rPr lang="en-US" b="0" i="0" dirty="0">
                <a:solidFill>
                  <a:srgbClr val="202124"/>
                </a:solidFill>
                <a:effectLst/>
                <a:latin typeface="arial" panose="020B0604020202020204" pitchFamily="34" charset="0"/>
              </a:rPr>
              <a:t>Communication in the workplace is important because it </a:t>
            </a:r>
            <a:r>
              <a:rPr lang="en-US" b="1" i="0" dirty="0">
                <a:solidFill>
                  <a:srgbClr val="202124"/>
                </a:solidFill>
                <a:effectLst/>
                <a:latin typeface="arial" panose="020B0604020202020204" pitchFamily="34" charset="0"/>
              </a:rPr>
              <a:t>boosts employee morale, engagement, productivity, and satisfaction</a:t>
            </a:r>
            <a:r>
              <a:rPr lang="en-US" b="0" i="0" dirty="0">
                <a:solidFill>
                  <a:srgbClr val="202124"/>
                </a:solidFill>
                <a:effectLst/>
                <a:latin typeface="arial" panose="020B0604020202020204" pitchFamily="34" charset="0"/>
              </a:rPr>
              <a:t>. Communication is also key for better team collaboration and cooperation. Ultimately, effective workplace communication helps drive better results for individuals, teams, and organizations.</a:t>
            </a:r>
          </a:p>
          <a:p>
            <a:endParaRPr lang="en-US" b="0" i="0" dirty="0">
              <a:solidFill>
                <a:srgbClr val="202124"/>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Lets move to next slide.</a:t>
            </a:r>
            <a:endParaRPr lang="en-US" b="0" dirty="0">
              <a:solidFill>
                <a:srgbClr val="004A8D"/>
              </a:solidFill>
            </a:endParaRPr>
          </a:p>
          <a:p>
            <a:endParaRPr lang="en-US" dirty="0"/>
          </a:p>
        </p:txBody>
      </p:sp>
      <p:sp>
        <p:nvSpPr>
          <p:cNvPr id="4" name="Slide Number Placeholder 3"/>
          <p:cNvSpPr>
            <a:spLocks noGrp="1"/>
          </p:cNvSpPr>
          <p:nvPr>
            <p:ph type="sldNum" sz="quarter" idx="5"/>
          </p:nvPr>
        </p:nvSpPr>
        <p:spPr/>
        <p:txBody>
          <a:bodyPr/>
          <a:lstStyle/>
          <a:p>
            <a:fld id="{F5453FCA-CD46-459E-A84D-61334D0A920D}" type="slidenum">
              <a:rPr lang="en-US" smtClean="0"/>
              <a:pPr/>
              <a:t>4</a:t>
            </a:fld>
            <a:endParaRPr lang="en-US"/>
          </a:p>
        </p:txBody>
      </p:sp>
    </p:spTree>
    <p:extLst>
      <p:ext uri="{BB962C8B-B14F-4D97-AF65-F5344CB8AC3E}">
        <p14:creationId xmlns:p14="http://schemas.microsoft.com/office/powerpoint/2010/main" val="2879321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Benefits of communication to the Organization as a whole</a:t>
            </a:r>
          </a:p>
          <a:p>
            <a:endParaRPr lang="en-US" b="1" dirty="0"/>
          </a:p>
          <a:p>
            <a:r>
              <a:rPr lang="en-US" b="1" dirty="0"/>
              <a:t>Say: </a:t>
            </a:r>
            <a:r>
              <a:rPr lang="en-US" dirty="0"/>
              <a:t>To Conclude we can say that Effective communication improves internal communication, helps in nurturing better working environment; creating higher employee engagement which </a:t>
            </a:r>
            <a:r>
              <a:rPr lang="en-US" dirty="0" err="1"/>
              <a:t>inturn</a:t>
            </a:r>
            <a:r>
              <a:rPr lang="en-US" dirty="0"/>
              <a:t> results in higher productivity, efficiency and revenue.</a:t>
            </a:r>
          </a:p>
          <a:p>
            <a:endParaRPr lang="en-US" dirty="0"/>
          </a:p>
          <a:p>
            <a:r>
              <a:rPr lang="en-US" dirty="0"/>
              <a:t>It is rightly stated that </a:t>
            </a:r>
            <a:r>
              <a:rPr lang="en-US" b="0" i="0" dirty="0">
                <a:effectLst/>
                <a:latin typeface="Source Serif Pro" panose="02040603050405020204" pitchFamily="18" charset="0"/>
              </a:rPr>
              <a:t>“The art of communication is the language of leadership.” by James </a:t>
            </a:r>
            <a:r>
              <a:rPr lang="en-US" b="0" i="0" dirty="0" err="1">
                <a:effectLst/>
                <a:latin typeface="Source Serif Pro" panose="02040603050405020204" pitchFamily="18" charset="0"/>
              </a:rPr>
              <a:t>Humes</a:t>
            </a:r>
            <a:r>
              <a:rPr lang="en-US" b="0" i="0" dirty="0">
                <a:effectLst/>
                <a:latin typeface="Source Serif Pro" panose="02040603050405020204" pitchFamily="18" charset="0"/>
              </a:rPr>
              <a:t>.</a:t>
            </a:r>
          </a:p>
          <a:p>
            <a:endParaRPr lang="en-US" dirty="0"/>
          </a:p>
          <a:p>
            <a:r>
              <a:rPr lang="en-US" b="1" dirty="0"/>
              <a:t>Lets Move to the next slide</a:t>
            </a:r>
            <a:endParaRPr lang="en-US" dirty="0"/>
          </a:p>
        </p:txBody>
      </p:sp>
      <p:sp>
        <p:nvSpPr>
          <p:cNvPr id="4" name="Slide Number Placeholder 3"/>
          <p:cNvSpPr>
            <a:spLocks noGrp="1"/>
          </p:cNvSpPr>
          <p:nvPr>
            <p:ph type="sldNum" sz="quarter" idx="5"/>
          </p:nvPr>
        </p:nvSpPr>
        <p:spPr/>
        <p:txBody>
          <a:bodyPr/>
          <a:lstStyle/>
          <a:p>
            <a:fld id="{F5453FCA-CD46-459E-A84D-61334D0A920D}" type="slidenum">
              <a:rPr lang="en-US" smtClean="0"/>
              <a:pPr/>
              <a:t>5</a:t>
            </a:fld>
            <a:endParaRPr lang="en-US"/>
          </a:p>
        </p:txBody>
      </p:sp>
    </p:spTree>
    <p:extLst>
      <p:ext uri="{BB962C8B-B14F-4D97-AF65-F5344CB8AC3E}">
        <p14:creationId xmlns:p14="http://schemas.microsoft.com/office/powerpoint/2010/main" val="4067083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So what is communication process?</a:t>
            </a:r>
          </a:p>
          <a:p>
            <a:endParaRPr lang="en-US" b="0" dirty="0"/>
          </a:p>
          <a:p>
            <a:r>
              <a:rPr lang="en-US" b="0" dirty="0"/>
              <a:t>Call for ideas and brainstorm before displaying the image.</a:t>
            </a:r>
          </a:p>
          <a:p>
            <a:endParaRPr lang="en-US" b="0" dirty="0"/>
          </a:p>
          <a:p>
            <a:pPr algn="just" rtl="0">
              <a:spcBef>
                <a:spcPts val="0"/>
              </a:spcBef>
              <a:spcAft>
                <a:spcPts val="1000"/>
              </a:spcAft>
            </a:pPr>
            <a:r>
              <a:rPr lang="en-US" b="0" dirty="0"/>
              <a:t>After image display, </a:t>
            </a:r>
            <a:r>
              <a:rPr lang="en-US" b="1" dirty="0"/>
              <a:t>Say: </a:t>
            </a:r>
            <a:r>
              <a:rPr lang="en-US" sz="1800" b="0" i="0" dirty="0">
                <a:solidFill>
                  <a:srgbClr val="000000"/>
                </a:solidFill>
                <a:effectLst/>
                <a:latin typeface="Open Sans" panose="020B0606030504020204" pitchFamily="34" charset="0"/>
              </a:rPr>
              <a:t>Communication is an ongoing process that mainly involves three components namely. sender, message, and recipient. The components involved in the communication process are described below in detail:</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a:pPr>
            <a:r>
              <a:rPr lang="en-US" sz="1800" b="1" i="0" dirty="0">
                <a:solidFill>
                  <a:srgbClr val="000000"/>
                </a:solidFill>
                <a:effectLst/>
                <a:latin typeface="Open Sans" panose="020B0606030504020204" pitchFamily="34" charset="0"/>
              </a:rPr>
              <a:t>Sender: </a:t>
            </a:r>
            <a:r>
              <a:rPr lang="en-US" sz="1800" b="0" i="0" dirty="0">
                <a:solidFill>
                  <a:srgbClr val="000000"/>
                </a:solidFill>
                <a:effectLst/>
                <a:latin typeface="Open Sans" panose="020B0606030504020204" pitchFamily="34" charset="0"/>
              </a:rPr>
              <a:t>The sender or contact generates the message and transmits it to the recipient. He is the source and the first contact</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2"/>
            </a:pPr>
            <a:r>
              <a:rPr lang="en-US" sz="1800" b="1" i="0" dirty="0">
                <a:solidFill>
                  <a:srgbClr val="000000"/>
                </a:solidFill>
                <a:effectLst/>
                <a:latin typeface="Open Sans" panose="020B0606030504020204" pitchFamily="34" charset="0"/>
              </a:rPr>
              <a:t>Message: </a:t>
            </a:r>
            <a:r>
              <a:rPr lang="en-US" sz="1800" b="0" i="0" dirty="0">
                <a:solidFill>
                  <a:srgbClr val="000000"/>
                </a:solidFill>
                <a:effectLst/>
                <a:latin typeface="Open Sans" panose="020B0606030504020204" pitchFamily="34" charset="0"/>
              </a:rPr>
              <a:t>It is an idea, knowledge, opinion, truth, feeling, etc. produced by the sender and intended for reference.</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3"/>
            </a:pPr>
            <a:r>
              <a:rPr lang="en-US" sz="1800" b="1" i="0" dirty="0">
                <a:solidFill>
                  <a:srgbClr val="000000"/>
                </a:solidFill>
                <a:effectLst/>
                <a:latin typeface="Open Sans" panose="020B0606030504020204" pitchFamily="34" charset="0"/>
              </a:rPr>
              <a:t>Encoding: </a:t>
            </a:r>
            <a:r>
              <a:rPr lang="en-US" sz="1800" b="0" i="0" dirty="0">
                <a:solidFill>
                  <a:srgbClr val="000000"/>
                </a:solidFill>
                <a:effectLst/>
                <a:latin typeface="Open Sans" panose="020B0606030504020204" pitchFamily="34" charset="0"/>
              </a:rPr>
              <a:t>The message produced by the sender is encrypted in a symbolic way such as words, pictures, touches, etc. before transfer.</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4"/>
            </a:pPr>
            <a:r>
              <a:rPr lang="en-US" sz="1800" b="1" i="0" dirty="0">
                <a:solidFill>
                  <a:srgbClr val="000000"/>
                </a:solidFill>
                <a:effectLst/>
                <a:latin typeface="Open Sans" panose="020B0606030504020204" pitchFamily="34" charset="0"/>
              </a:rPr>
              <a:t>The media: </a:t>
            </a:r>
            <a:r>
              <a:rPr lang="en-US" sz="1800" b="0" i="0" dirty="0">
                <a:solidFill>
                  <a:srgbClr val="000000"/>
                </a:solidFill>
                <a:effectLst/>
                <a:latin typeface="Open Sans" panose="020B0606030504020204" pitchFamily="34" charset="0"/>
              </a:rPr>
              <a:t>This is how the coded message is conveyed. The message can be conveyed orally or in writing. </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5"/>
            </a:pPr>
            <a:r>
              <a:rPr lang="en-US" sz="1800" b="1" i="0" dirty="0">
                <a:solidFill>
                  <a:srgbClr val="000000"/>
                </a:solidFill>
                <a:effectLst/>
                <a:latin typeface="Open Sans" panose="020B0606030504020204" pitchFamily="34" charset="0"/>
              </a:rPr>
              <a:t>Recording: </a:t>
            </a:r>
            <a:r>
              <a:rPr lang="en-US" sz="1800" b="0" i="0" dirty="0">
                <a:solidFill>
                  <a:srgbClr val="000000"/>
                </a:solidFill>
                <a:effectLst/>
                <a:latin typeface="Open Sans" panose="020B0606030504020204" pitchFamily="34" charset="0"/>
              </a:rPr>
              <a:t>It is a process of modifying the signals sent by the sender. After recording the message is received by the recipient.</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6"/>
            </a:pPr>
            <a:r>
              <a:rPr lang="en-US" sz="1800" b="1" i="0" dirty="0">
                <a:solidFill>
                  <a:srgbClr val="000000"/>
                </a:solidFill>
                <a:effectLst/>
                <a:latin typeface="Open Sans" panose="020B0606030504020204" pitchFamily="34" charset="0"/>
              </a:rPr>
              <a:t>Recipient: </a:t>
            </a:r>
            <a:r>
              <a:rPr lang="en-US" sz="1800" b="0" i="0" dirty="0">
                <a:solidFill>
                  <a:srgbClr val="000000"/>
                </a:solidFill>
                <a:effectLst/>
                <a:latin typeface="Open Sans" panose="020B0606030504020204" pitchFamily="34" charset="0"/>
              </a:rPr>
              <a:t>You are the last person in the chain and the message you sent was sent. If the recipient receives the message and understands it correctly and acts on the message, only then the purpose of the communication is achieved.</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7"/>
            </a:pPr>
            <a:r>
              <a:rPr lang="en-US" sz="1800" b="1" i="0" dirty="0">
                <a:solidFill>
                  <a:srgbClr val="000000"/>
                </a:solidFill>
                <a:effectLst/>
                <a:latin typeface="Open Sans" panose="020B0606030504020204" pitchFamily="34" charset="0"/>
              </a:rPr>
              <a:t>Answer: </a:t>
            </a:r>
            <a:r>
              <a:rPr lang="en-US" sz="1800" b="0" i="0" dirty="0">
                <a:solidFill>
                  <a:srgbClr val="000000"/>
                </a:solidFill>
                <a:effectLst/>
                <a:latin typeface="Open Sans" panose="020B0606030504020204" pitchFamily="34" charset="0"/>
              </a:rPr>
              <a:t>Once the recipient confirms to the sender that you received the message and understood it, the communication process is complete.</a:t>
            </a:r>
            <a:endParaRPr lang="en-US" b="0" i="0" dirty="0">
              <a:solidFill>
                <a:srgbClr val="000000"/>
              </a:solidFill>
              <a:effectLst/>
              <a:latin typeface="Open Sans" panose="020B0606030504020204" pitchFamily="34" charset="0"/>
            </a:endParaRPr>
          </a:p>
          <a:p>
            <a:pPr algn="just" rtl="0" fontAlgn="base">
              <a:spcBef>
                <a:spcPts val="0"/>
              </a:spcBef>
              <a:spcAft>
                <a:spcPts val="400"/>
              </a:spcAft>
              <a:buFont typeface="+mj-lt"/>
              <a:buAutoNum type="arabicPeriod" startAt="8"/>
            </a:pPr>
            <a:r>
              <a:rPr lang="en-US" sz="1800" b="1" i="0" dirty="0">
                <a:solidFill>
                  <a:srgbClr val="000000"/>
                </a:solidFill>
                <a:effectLst/>
                <a:latin typeface="Open Sans" panose="020B0606030504020204" pitchFamily="34" charset="0"/>
              </a:rPr>
              <a:t>Noise: </a:t>
            </a:r>
            <a:r>
              <a:rPr lang="en-US" sz="1800" b="0" i="0" dirty="0">
                <a:solidFill>
                  <a:srgbClr val="000000"/>
                </a:solidFill>
                <a:effectLst/>
                <a:latin typeface="Open Sans" panose="020B0606030504020204" pitchFamily="34" charset="0"/>
              </a:rPr>
              <a:t>Refers to any restrictions caused by the sender, message or recipient during the communication process. For example, incorrect telephone connection, incorrect coding, incorrect recording, careless recipient, incorrect understanding of message due to discrimination or inappropriate touch, etc.</a:t>
            </a:r>
            <a:endParaRPr lang="en-US" b="0" i="0" dirty="0">
              <a:solidFill>
                <a:srgbClr val="000000"/>
              </a:solidFill>
              <a:effectLst/>
              <a:latin typeface="Open Sans" panose="020B0606030504020204" pitchFamily="34" charset="0"/>
            </a:endParaRPr>
          </a:p>
          <a:p>
            <a:endParaRPr lang="en-US" b="1" dirty="0"/>
          </a:p>
          <a:p>
            <a:r>
              <a:rPr lang="en-US" b="1" dirty="0"/>
              <a:t>Trainer to ask the participants. Can you co-relate from the previous activity what was missing/ what could have been done by the send to ensure that the last participant also gets the same message as it was conveyed to the first participant..</a:t>
            </a:r>
          </a:p>
          <a:p>
            <a:r>
              <a:rPr lang="en-US" b="1" dirty="0"/>
              <a:t>Move to the next slide.</a:t>
            </a:r>
          </a:p>
        </p:txBody>
      </p:sp>
      <p:sp>
        <p:nvSpPr>
          <p:cNvPr id="4" name="Slide Number Placeholder 3"/>
          <p:cNvSpPr>
            <a:spLocks noGrp="1"/>
          </p:cNvSpPr>
          <p:nvPr>
            <p:ph type="sldNum" sz="quarter" idx="5"/>
          </p:nvPr>
        </p:nvSpPr>
        <p:spPr/>
        <p:txBody>
          <a:bodyPr/>
          <a:lstStyle/>
          <a:p>
            <a:fld id="{F5453FCA-CD46-459E-A84D-61334D0A920D}" type="slidenum">
              <a:rPr lang="en-US" smtClean="0"/>
              <a:pPr/>
              <a:t>6</a:t>
            </a:fld>
            <a:endParaRPr lang="en-US"/>
          </a:p>
        </p:txBody>
      </p:sp>
    </p:spTree>
    <p:extLst>
      <p:ext uri="{BB962C8B-B14F-4D97-AF65-F5344CB8AC3E}">
        <p14:creationId xmlns:p14="http://schemas.microsoft.com/office/powerpoint/2010/main" val="341168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44444"/>
                </a:solidFill>
                <a:effectLst/>
                <a:latin typeface="Helvetica Neue"/>
              </a:rPr>
              <a:t>So hope you enjoyed the question answer 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444444"/>
                </a:solidFill>
                <a:effectLst/>
                <a:latin typeface="Helvetica Neue"/>
              </a:rPr>
              <a:t>Say: </a:t>
            </a:r>
            <a:r>
              <a:rPr lang="en-US" b="0" i="0" dirty="0">
                <a:solidFill>
                  <a:srgbClr val="444444"/>
                </a:solidFill>
                <a:effectLst/>
                <a:latin typeface="Helvetica Neue"/>
              </a:rPr>
              <a:t>As we have seen through the activity that Communication is a very critical aspect of human life. A large part of our working time is spent in communicating. However, we do not give thought to most of the communication unless it involves a critical business issue or when something goes wrong in communication.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Helvetica Neue"/>
            </a:endParaRPr>
          </a:p>
          <a:p>
            <a:r>
              <a:rPr lang="en-US" b="0" i="0" dirty="0">
                <a:solidFill>
                  <a:srgbClr val="000000"/>
                </a:solidFill>
                <a:effectLst/>
                <a:latin typeface="Swis721 BT" panose="020B0504020202020204" pitchFamily="34" charset="0"/>
              </a:rPr>
              <a:t>The  </a:t>
            </a:r>
            <a:r>
              <a:rPr lang="en-US" b="1" i="0" dirty="0">
                <a:solidFill>
                  <a:srgbClr val="000000"/>
                </a:solidFill>
                <a:effectLst/>
                <a:latin typeface="Swis721 BT" panose="020B0504020202020204" pitchFamily="34" charset="0"/>
              </a:rPr>
              <a:t>Five </a:t>
            </a:r>
            <a:r>
              <a:rPr lang="en-US" b="1" i="0" dirty="0" err="1">
                <a:solidFill>
                  <a:srgbClr val="000000"/>
                </a:solidFill>
                <a:effectLst/>
                <a:latin typeface="Swis721 BT" panose="020B0504020202020204" pitchFamily="34" charset="0"/>
              </a:rPr>
              <a:t>Ws</a:t>
            </a:r>
            <a:r>
              <a:rPr lang="en-US" b="0" i="0" dirty="0">
                <a:solidFill>
                  <a:srgbClr val="000000"/>
                </a:solidFill>
                <a:effectLst/>
                <a:latin typeface="Swis721 BT" panose="020B0504020202020204" pitchFamily="34" charset="0"/>
              </a:rPr>
              <a:t>, </a:t>
            </a:r>
            <a:r>
              <a:rPr lang="en-US" b="1" i="0" dirty="0">
                <a:solidFill>
                  <a:srgbClr val="000000"/>
                </a:solidFill>
                <a:effectLst/>
                <a:latin typeface="Swis721 BT" panose="020B0504020202020204" pitchFamily="34" charset="0"/>
              </a:rPr>
              <a:t>Five </a:t>
            </a:r>
            <a:r>
              <a:rPr lang="en-US" b="1" i="0" dirty="0" err="1">
                <a:solidFill>
                  <a:srgbClr val="000000"/>
                </a:solidFill>
                <a:effectLst/>
                <a:latin typeface="Swis721 BT" panose="020B0504020202020204" pitchFamily="34" charset="0"/>
              </a:rPr>
              <a:t>Ws</a:t>
            </a:r>
            <a:r>
              <a:rPr lang="en-US" b="1" i="0" dirty="0">
                <a:solidFill>
                  <a:srgbClr val="000000"/>
                </a:solidFill>
                <a:effectLst/>
                <a:latin typeface="Swis721 BT" panose="020B0504020202020204" pitchFamily="34" charset="0"/>
              </a:rPr>
              <a:t> and one H</a:t>
            </a:r>
            <a:r>
              <a:rPr lang="en-US" b="0" i="0" dirty="0">
                <a:solidFill>
                  <a:srgbClr val="000000"/>
                </a:solidFill>
                <a:effectLst/>
                <a:latin typeface="Swis721 BT" panose="020B0504020202020204" pitchFamily="34" charset="0"/>
              </a:rPr>
              <a:t>,  are questions whose answers are considered basic in information-gathering.</a:t>
            </a:r>
          </a:p>
          <a:p>
            <a:pPr algn="l"/>
            <a:r>
              <a:rPr lang="en-US" b="0" i="0" dirty="0">
                <a:solidFill>
                  <a:srgbClr val="000000"/>
                </a:solidFill>
                <a:effectLst/>
                <a:latin typeface="Swis721 BT" panose="020B0504020202020204" pitchFamily="34" charset="0"/>
              </a:rPr>
              <a:t>According to the principle of the Five </a:t>
            </a:r>
            <a:r>
              <a:rPr lang="en-US" b="0" i="0" dirty="0" err="1">
                <a:solidFill>
                  <a:srgbClr val="000000"/>
                </a:solidFill>
                <a:effectLst/>
                <a:latin typeface="Swis721 BT" panose="020B0504020202020204" pitchFamily="34" charset="0"/>
              </a:rPr>
              <a:t>Ws</a:t>
            </a:r>
            <a:r>
              <a:rPr lang="en-US" b="0" i="0" dirty="0">
                <a:solidFill>
                  <a:srgbClr val="000000"/>
                </a:solidFill>
                <a:effectLst/>
                <a:latin typeface="Swis721 BT" panose="020B0504020202020204" pitchFamily="34" charset="0"/>
              </a:rPr>
              <a:t>, a report can only be considered complete if it answers these questions starting with an interrogative word:</a:t>
            </a:r>
          </a:p>
          <a:p>
            <a:pPr algn="l">
              <a:buFont typeface="Arial" panose="020B0604020202020204" pitchFamily="34" charset="0"/>
              <a:buChar char="•"/>
            </a:pPr>
            <a:r>
              <a:rPr lang="en-US" b="1" i="0" dirty="0">
                <a:solidFill>
                  <a:srgbClr val="000000"/>
                </a:solidFill>
                <a:effectLst/>
                <a:latin typeface="Swis721 BT" panose="020B0504020202020204" pitchFamily="34" charset="0"/>
              </a:rPr>
              <a:t>Who</a:t>
            </a:r>
            <a:r>
              <a:rPr lang="en-US" b="0" i="0" dirty="0">
                <a:solidFill>
                  <a:srgbClr val="000000"/>
                </a:solidFill>
                <a:effectLst/>
                <a:latin typeface="Swis721 BT" panose="020B0504020202020204" pitchFamily="34" charset="0"/>
              </a:rPr>
              <a:t>  is it about?</a:t>
            </a:r>
          </a:p>
          <a:p>
            <a:pPr algn="l">
              <a:buFont typeface="Arial" panose="020B0604020202020204" pitchFamily="34" charset="0"/>
              <a:buChar char="•"/>
            </a:pPr>
            <a:r>
              <a:rPr lang="en-US" b="1" i="0" dirty="0">
                <a:solidFill>
                  <a:srgbClr val="000000"/>
                </a:solidFill>
                <a:effectLst/>
                <a:latin typeface="Swis721 BT" panose="020B0504020202020204" pitchFamily="34" charset="0"/>
              </a:rPr>
              <a:t>What</a:t>
            </a:r>
            <a:r>
              <a:rPr lang="en-US" b="0" i="0" dirty="0">
                <a:solidFill>
                  <a:srgbClr val="000000"/>
                </a:solidFill>
                <a:effectLst/>
                <a:latin typeface="Swis721 BT" panose="020B0504020202020204" pitchFamily="34" charset="0"/>
              </a:rPr>
              <a:t>  happened?</a:t>
            </a:r>
          </a:p>
          <a:p>
            <a:pPr algn="l">
              <a:buFont typeface="Arial" panose="020B0604020202020204" pitchFamily="34" charset="0"/>
              <a:buChar char="•"/>
            </a:pPr>
            <a:r>
              <a:rPr lang="en-US" b="1" i="0" dirty="0">
                <a:solidFill>
                  <a:srgbClr val="000000"/>
                </a:solidFill>
                <a:effectLst/>
                <a:latin typeface="Swis721 BT" panose="020B0504020202020204" pitchFamily="34" charset="0"/>
              </a:rPr>
              <a:t>When</a:t>
            </a:r>
            <a:r>
              <a:rPr lang="en-US" b="0" i="0" dirty="0">
                <a:solidFill>
                  <a:srgbClr val="000000"/>
                </a:solidFill>
                <a:effectLst/>
                <a:latin typeface="Swis721 BT" panose="020B0504020202020204" pitchFamily="34" charset="0"/>
              </a:rPr>
              <a:t>  did it take place?</a:t>
            </a:r>
          </a:p>
          <a:p>
            <a:pPr algn="l">
              <a:buFont typeface="Arial" panose="020B0604020202020204" pitchFamily="34" charset="0"/>
              <a:buChar char="•"/>
            </a:pPr>
            <a:r>
              <a:rPr lang="en-US" b="1" i="0" dirty="0">
                <a:solidFill>
                  <a:srgbClr val="000000"/>
                </a:solidFill>
                <a:effectLst/>
                <a:latin typeface="Swis721 BT" panose="020B0504020202020204" pitchFamily="34" charset="0"/>
              </a:rPr>
              <a:t>Where</a:t>
            </a:r>
            <a:r>
              <a:rPr lang="en-US" b="0" i="0" dirty="0">
                <a:solidFill>
                  <a:srgbClr val="000000"/>
                </a:solidFill>
                <a:effectLst/>
                <a:latin typeface="Swis721 BT" panose="020B0504020202020204" pitchFamily="34" charset="0"/>
              </a:rPr>
              <a:t>  did it take place?</a:t>
            </a:r>
          </a:p>
          <a:p>
            <a:pPr algn="l">
              <a:buFont typeface="Arial" panose="020B0604020202020204" pitchFamily="34" charset="0"/>
              <a:buChar char="•"/>
            </a:pPr>
            <a:r>
              <a:rPr lang="en-US" b="1" i="0" dirty="0">
                <a:solidFill>
                  <a:srgbClr val="000000"/>
                </a:solidFill>
                <a:effectLst/>
                <a:latin typeface="Swis721 BT" panose="020B0504020202020204" pitchFamily="34" charset="0"/>
              </a:rPr>
              <a:t>Why</a:t>
            </a:r>
            <a:r>
              <a:rPr lang="en-US" b="0" i="0" dirty="0">
                <a:solidFill>
                  <a:srgbClr val="000000"/>
                </a:solidFill>
                <a:effectLst/>
                <a:latin typeface="Swis721 BT" panose="020B0504020202020204" pitchFamily="34" charset="0"/>
              </a:rPr>
              <a:t>  did it happen?</a:t>
            </a:r>
          </a:p>
          <a:p>
            <a:pPr algn="l"/>
            <a:r>
              <a:rPr lang="en-US" b="0" i="0" dirty="0">
                <a:solidFill>
                  <a:srgbClr val="000000"/>
                </a:solidFill>
                <a:effectLst/>
                <a:latin typeface="Swis721 BT" panose="020B0504020202020204" pitchFamily="34" charset="0"/>
              </a:rPr>
              <a:t>And sixth question, "how", </a:t>
            </a:r>
            <a:r>
              <a:rPr lang="en-US" b="1" i="0" dirty="0">
                <a:solidFill>
                  <a:srgbClr val="000000"/>
                </a:solidFill>
                <a:effectLst/>
                <a:latin typeface="Swis721 BT" panose="020B0504020202020204" pitchFamily="34" charset="0"/>
              </a:rPr>
              <a:t>How</a:t>
            </a:r>
            <a:r>
              <a:rPr lang="en-US" b="0" i="0" dirty="0">
                <a:solidFill>
                  <a:srgbClr val="000000"/>
                </a:solidFill>
                <a:effectLst/>
                <a:latin typeface="Swis721 BT" panose="020B0504020202020204" pitchFamily="34" charset="0"/>
              </a:rPr>
              <a:t>  did it happen?</a:t>
            </a:r>
          </a:p>
          <a:p>
            <a:pPr algn="l"/>
            <a:r>
              <a:rPr lang="en-US" b="0" i="0" dirty="0">
                <a:solidFill>
                  <a:srgbClr val="000000"/>
                </a:solidFill>
                <a:effectLst/>
                <a:latin typeface="Swis721 BT" panose="020B0504020202020204" pitchFamily="34" charset="0"/>
              </a:rPr>
              <a:t>Each question should have a factual answer — facts necessary to include for a report to be considered complete. Importantly, none of these questions can be answered with a simple "yes" or "no".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444444"/>
                </a:solidFill>
                <a:effectLst/>
                <a:latin typeface="Helvetica Neue"/>
              </a:rPr>
              <a:t>5 W’s And 1 H’s are The Cornerstones Of Effective Communication</a:t>
            </a:r>
          </a:p>
          <a:p>
            <a:pPr algn="l"/>
            <a:endParaRPr lang="en-US" b="0" i="0" dirty="0">
              <a:solidFill>
                <a:srgbClr val="000000"/>
              </a:solidFill>
              <a:effectLst/>
              <a:latin typeface="Swis721 BT" panose="020B0504020202020204" pitchFamily="34" charset="0"/>
            </a:endParaRPr>
          </a:p>
          <a:p>
            <a:pPr algn="l"/>
            <a:endParaRPr lang="en-US" b="0" i="0" dirty="0">
              <a:solidFill>
                <a:srgbClr val="000000"/>
              </a:solidFill>
              <a:effectLst/>
              <a:latin typeface="Swis721 BT"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Move to the next slide.</a:t>
            </a:r>
          </a:p>
          <a:p>
            <a:pPr algn="l"/>
            <a:endParaRPr lang="en-US" b="0" i="0" dirty="0">
              <a:solidFill>
                <a:srgbClr val="000000"/>
              </a:solidFill>
              <a:effectLst/>
              <a:latin typeface="Swis721 BT" panose="020B0504020202020204" pitchFamily="34" charset="0"/>
            </a:endParaRPr>
          </a:p>
        </p:txBody>
      </p:sp>
      <p:sp>
        <p:nvSpPr>
          <p:cNvPr id="4" name="Slide Number Placeholder 3"/>
          <p:cNvSpPr>
            <a:spLocks noGrp="1"/>
          </p:cNvSpPr>
          <p:nvPr>
            <p:ph type="sldNum" sz="quarter" idx="5"/>
          </p:nvPr>
        </p:nvSpPr>
        <p:spPr/>
        <p:txBody>
          <a:bodyPr/>
          <a:lstStyle/>
          <a:p>
            <a:fld id="{F5453FCA-CD46-459E-A84D-61334D0A920D}" type="slidenum">
              <a:rPr lang="en-US" smtClean="0"/>
              <a:pPr/>
              <a:t>7</a:t>
            </a:fld>
            <a:endParaRPr lang="en-US"/>
          </a:p>
        </p:txBody>
      </p:sp>
    </p:spTree>
    <p:extLst>
      <p:ext uri="{BB962C8B-B14F-4D97-AF65-F5344CB8AC3E}">
        <p14:creationId xmlns:p14="http://schemas.microsoft.com/office/powerpoint/2010/main" val="4038231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Welcome to module 5</a:t>
            </a:r>
          </a:p>
          <a:p>
            <a:endParaRPr lang="en-IN" dirty="0"/>
          </a:p>
          <a:p>
            <a:r>
              <a:rPr lang="en-IN" dirty="0"/>
              <a:t>LADR Model- Read out LADR and its full form for the participants.</a:t>
            </a:r>
          </a:p>
          <a:p>
            <a:r>
              <a:rPr lang="en-IN" dirty="0"/>
              <a:t>Move to the next slide and showcase the video</a:t>
            </a:r>
          </a:p>
        </p:txBody>
      </p:sp>
      <p:sp>
        <p:nvSpPr>
          <p:cNvPr id="4" name="Slide Number Placeholder 3"/>
          <p:cNvSpPr>
            <a:spLocks noGrp="1"/>
          </p:cNvSpPr>
          <p:nvPr>
            <p:ph type="sldNum" sz="quarter" idx="5"/>
          </p:nvPr>
        </p:nvSpPr>
        <p:spPr/>
        <p:txBody>
          <a:bodyPr/>
          <a:lstStyle/>
          <a:p>
            <a:fld id="{F5453FCA-CD46-459E-A84D-61334D0A920D}" type="slidenum">
              <a:rPr lang="en-US" smtClean="0"/>
              <a:pPr/>
              <a:t>8</a:t>
            </a:fld>
            <a:endParaRPr lang="en-US"/>
          </a:p>
        </p:txBody>
      </p:sp>
    </p:spTree>
    <p:extLst>
      <p:ext uri="{BB962C8B-B14F-4D97-AF65-F5344CB8AC3E}">
        <p14:creationId xmlns:p14="http://schemas.microsoft.com/office/powerpoint/2010/main" val="558810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If not, Don’t worry. We will get to know about it in some time. Professor Albert Mehrabian has pioneered the understanding of communications since the 1960s.</a:t>
            </a:r>
            <a:r>
              <a:rPr lang="en-US" b="1" i="0" dirty="0">
                <a:effectLst/>
                <a:latin typeface="Libre Franklin" pitchFamily="2" charset="0"/>
              </a:rPr>
              <a:t> </a:t>
            </a:r>
            <a:r>
              <a:rPr lang="en-US" b="0" i="1" dirty="0">
                <a:solidFill>
                  <a:srgbClr val="4A4E57"/>
                </a:solidFill>
                <a:effectLst/>
                <a:latin typeface="Open Sans" panose="020B0606030504020204" pitchFamily="34" charset="0"/>
              </a:rPr>
              <a:t>Albert Mehrabian’s 7-38-55 Communication model says that 7% of the meaning of feelings and attitudes takes place through the words we use in spoken communications, while 38% takes place through tone and voice and the remaining 55% of communication of these factors take place through the body language we use (specifically our facial expressions). </a:t>
            </a:r>
          </a:p>
          <a:p>
            <a:endParaRPr lang="en-US" b="0" i="1" dirty="0">
              <a:solidFill>
                <a:srgbClr val="4A4E57"/>
              </a:solidFill>
              <a:effectLst/>
              <a:latin typeface="Open Sans" panose="020B0606030504020204" pitchFamily="34" charset="0"/>
            </a:endParaRPr>
          </a:p>
          <a:p>
            <a:r>
              <a:rPr lang="en-US" b="1" i="0" dirty="0">
                <a:effectLst/>
                <a:latin typeface="Libre Franklin" pitchFamily="2" charset="0"/>
              </a:rPr>
              <a:t>Total Emotion/Attitude Communicated = 7 percent Verbal + 38 percent Vocal + 55 percent Facial</a:t>
            </a:r>
          </a:p>
          <a:p>
            <a:pPr algn="l"/>
            <a:r>
              <a:rPr lang="en-US" b="1" i="0" dirty="0">
                <a:effectLst/>
                <a:latin typeface="var(--h2_typography-font-family)"/>
              </a:rPr>
              <a:t>So What?</a:t>
            </a:r>
          </a:p>
          <a:p>
            <a:pPr algn="l"/>
            <a:br>
              <a:rPr lang="en-US" b="0" i="0" dirty="0">
                <a:solidFill>
                  <a:srgbClr val="4A4E57"/>
                </a:solidFill>
                <a:effectLst/>
                <a:latin typeface="Open Sans" panose="020B0606030504020204" pitchFamily="34" charset="0"/>
              </a:rPr>
            </a:br>
            <a:r>
              <a:rPr lang="en-US" b="0" i="0" dirty="0">
                <a:solidFill>
                  <a:srgbClr val="4A4E57"/>
                </a:solidFill>
                <a:effectLst/>
                <a:latin typeface="Open Sans" panose="020B0606030504020204" pitchFamily="34" charset="0"/>
              </a:rPr>
              <a:t>A lesson we can draw from this research is that we need to pay attention to far more than just the words others are using when we communicate with them. Similarly, we should also be aware of what we communicate to others through our tone and body language, not just our words. We convey huge amounts of information this way. As leaders and managers, it’s important that we understand what we’re communicating and that we try and communicate intentionally.</a:t>
            </a:r>
          </a:p>
          <a:p>
            <a:pPr algn="l"/>
            <a:r>
              <a:rPr lang="en-US" b="0" i="0" dirty="0">
                <a:solidFill>
                  <a:srgbClr val="4A4E57"/>
                </a:solidFill>
                <a:effectLst/>
                <a:latin typeface="Open Sans" panose="020B0606030504020204" pitchFamily="34" charset="0"/>
              </a:rPr>
              <a:t>Also, we should also ensure that we can listen effectively.</a:t>
            </a:r>
          </a:p>
          <a:p>
            <a:endParaRPr lang="en-US" b="1" dirty="0"/>
          </a:p>
          <a:p>
            <a:endParaRPr lang="en-US" b="1" dirty="0"/>
          </a:p>
        </p:txBody>
      </p:sp>
      <p:sp>
        <p:nvSpPr>
          <p:cNvPr id="4" name="Slide Number Placeholder 3"/>
          <p:cNvSpPr>
            <a:spLocks noGrp="1"/>
          </p:cNvSpPr>
          <p:nvPr>
            <p:ph type="sldNum" sz="quarter" idx="5"/>
          </p:nvPr>
        </p:nvSpPr>
        <p:spPr/>
        <p:txBody>
          <a:bodyPr/>
          <a:lstStyle/>
          <a:p>
            <a:fld id="{F5453FCA-CD46-459E-A84D-61334D0A920D}" type="slidenum">
              <a:rPr lang="en-US" smtClean="0"/>
              <a:pPr/>
              <a:t>9</a:t>
            </a:fld>
            <a:endParaRPr lang="en-US"/>
          </a:p>
        </p:txBody>
      </p:sp>
    </p:spTree>
    <p:extLst>
      <p:ext uri="{BB962C8B-B14F-4D97-AF65-F5344CB8AC3E}">
        <p14:creationId xmlns:p14="http://schemas.microsoft.com/office/powerpoint/2010/main" val="2288254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Slide Number Placeholder 5">
            <a:extLst>
              <a:ext uri="{FF2B5EF4-FFF2-40B4-BE49-F238E27FC236}">
                <a16:creationId xmlns:a16="http://schemas.microsoft.com/office/drawing/2014/main" id="{84BF532C-1C96-5528-EE7D-7C3A542DD455}"/>
              </a:ext>
            </a:extLst>
          </p:cNvPr>
          <p:cNvSpPr txBox="1">
            <a:spLocks/>
          </p:cNvSpPr>
          <p:nvPr userDrawn="1"/>
        </p:nvSpPr>
        <p:spPr>
          <a:xfrm>
            <a:off x="457200" y="6553200"/>
            <a:ext cx="533400" cy="48736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CA" altLang="en-US" dirty="0">
              <a:solidFill>
                <a:srgbClr val="FFFFFF"/>
              </a:solidFill>
              <a:latin typeface="Calibri" panose="020F0502020204030204" pitchFamily="34" charset="0"/>
            </a:endParaRPr>
          </a:p>
        </p:txBody>
      </p:sp>
    </p:spTree>
    <p:extLst>
      <p:ext uri="{BB962C8B-B14F-4D97-AF65-F5344CB8AC3E}">
        <p14:creationId xmlns:p14="http://schemas.microsoft.com/office/powerpoint/2010/main" val="562738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A04434-4039-4988-B0F1-159B614C0ACA}"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3044115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A04434-4039-4988-B0F1-159B614C0ACA}"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479447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A04434-4039-4988-B0F1-159B614C0ACA}"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149805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13622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7A04434-4039-4988-B0F1-159B614C0ACA}"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4043378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7A04434-4039-4988-B0F1-159B614C0ACA}" type="datetimeFigureOut">
              <a:rPr lang="en-US" smtClean="0"/>
              <a:pPr/>
              <a:t>9/2/2024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2901651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7A04434-4039-4988-B0F1-159B614C0ACA}" type="datetimeFigureOut">
              <a:rPr lang="en-US" smtClean="0"/>
              <a:pPr/>
              <a:t>9/2/2024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1104487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A04434-4039-4988-B0F1-159B614C0ACA}" type="datetimeFigureOut">
              <a:rPr lang="en-US" smtClean="0"/>
              <a:pPr/>
              <a:t>9/2/2024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2211754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A04434-4039-4988-B0F1-159B614C0ACA}"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1599212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A04434-4039-4988-B0F1-159B614C0ACA}"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16815-A6F6-44A1-87A5-AD49C33AF770}" type="slidenum">
              <a:rPr lang="en-US" smtClean="0"/>
              <a:pPr/>
              <a:t>‹#›</a:t>
            </a:fld>
            <a:endParaRPr lang="en-US"/>
          </a:p>
        </p:txBody>
      </p:sp>
    </p:spTree>
    <p:extLst>
      <p:ext uri="{BB962C8B-B14F-4D97-AF65-F5344CB8AC3E}">
        <p14:creationId xmlns:p14="http://schemas.microsoft.com/office/powerpoint/2010/main" val="13222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99906"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9/2/2024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13" name="Rectangle 12">
            <a:extLst>
              <a:ext uri="{FF2B5EF4-FFF2-40B4-BE49-F238E27FC236}">
                <a16:creationId xmlns:a16="http://schemas.microsoft.com/office/drawing/2014/main" id="{A9F26FB7-1626-4D41-95CC-9C6609200F97}"/>
              </a:ext>
            </a:extLst>
          </p:cNvPr>
          <p:cNvSpPr/>
          <p:nvPr userDrawn="1"/>
        </p:nvSpPr>
        <p:spPr>
          <a:xfrm>
            <a:off x="11049000" y="1"/>
            <a:ext cx="1143000" cy="1001486"/>
          </a:xfrm>
          <a:prstGeom prst="rect">
            <a:avLst/>
          </a:prstGeom>
          <a:solidFill>
            <a:srgbClr val="0154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latin typeface="Swis721 Cn BT" panose="020B0506020202030204" pitchFamily="34" charset="0"/>
              </a:rPr>
              <a:t>Your </a:t>
            </a:r>
          </a:p>
          <a:p>
            <a:pPr algn="ctr"/>
            <a:r>
              <a:rPr lang="en-IN" dirty="0">
                <a:latin typeface="Swis721 Cn BT" panose="020B0506020202030204" pitchFamily="34" charset="0"/>
              </a:rPr>
              <a:t>Company</a:t>
            </a:r>
          </a:p>
          <a:p>
            <a:pPr algn="ctr"/>
            <a:r>
              <a:rPr lang="en-IN" dirty="0">
                <a:latin typeface="Swis721 Cn BT" panose="020B0506020202030204" pitchFamily="34" charset="0"/>
              </a:rPr>
              <a:t>Logo</a:t>
            </a:r>
          </a:p>
        </p:txBody>
      </p:sp>
      <p:sp>
        <p:nvSpPr>
          <p:cNvPr id="14" name="Rectangle 13">
            <a:extLst>
              <a:ext uri="{FF2B5EF4-FFF2-40B4-BE49-F238E27FC236}">
                <a16:creationId xmlns:a16="http://schemas.microsoft.com/office/drawing/2014/main" id="{3FA0A52B-8B88-4B18-85DE-7574A4BFB4D5}"/>
              </a:ext>
            </a:extLst>
          </p:cNvPr>
          <p:cNvSpPr/>
          <p:nvPr userDrawn="1"/>
        </p:nvSpPr>
        <p:spPr>
          <a:xfrm>
            <a:off x="9413240" y="6644640"/>
            <a:ext cx="2778760" cy="213360"/>
          </a:xfrm>
          <a:prstGeom prst="rect">
            <a:avLst/>
          </a:prstGeom>
          <a:solidFill>
            <a:srgbClr val="015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Rectangle 14">
            <a:extLst>
              <a:ext uri="{FF2B5EF4-FFF2-40B4-BE49-F238E27FC236}">
                <a16:creationId xmlns:a16="http://schemas.microsoft.com/office/drawing/2014/main" id="{F64CF41C-A62D-451F-BF0D-5248DE3CBF0D}"/>
              </a:ext>
            </a:extLst>
          </p:cNvPr>
          <p:cNvSpPr/>
          <p:nvPr userDrawn="1"/>
        </p:nvSpPr>
        <p:spPr>
          <a:xfrm>
            <a:off x="0" y="6644640"/>
            <a:ext cx="9413240" cy="213360"/>
          </a:xfrm>
          <a:prstGeom prst="rect">
            <a:avLst/>
          </a:prstGeom>
          <a:solidFill>
            <a:srgbClr val="42C3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TextBox 16">
            <a:extLst>
              <a:ext uri="{FF2B5EF4-FFF2-40B4-BE49-F238E27FC236}">
                <a16:creationId xmlns:a16="http://schemas.microsoft.com/office/drawing/2014/main" id="{5389B0A7-8497-49C9-BC4F-26EA3E55C586}"/>
              </a:ext>
            </a:extLst>
          </p:cNvPr>
          <p:cNvSpPr txBox="1"/>
          <p:nvPr userDrawn="1"/>
        </p:nvSpPr>
        <p:spPr>
          <a:xfrm flipH="1">
            <a:off x="6103905" y="6593085"/>
            <a:ext cx="2245364" cy="307777"/>
          </a:xfrm>
          <a:prstGeom prst="rect">
            <a:avLst/>
          </a:prstGeom>
          <a:noFill/>
        </p:spPr>
        <p:txBody>
          <a:bodyPr wrap="square" rtlCol="0">
            <a:spAutoFit/>
          </a:bodyPr>
          <a:lstStyle/>
          <a:p>
            <a:r>
              <a:rPr lang="en-IN" sz="1400" dirty="0">
                <a:latin typeface="Swis721 Cn BT" panose="020B0506020202030204" pitchFamily="34" charset="0"/>
              </a:rPr>
              <a:t> Company Name</a:t>
            </a:r>
          </a:p>
        </p:txBody>
      </p:sp>
      <p:sp>
        <p:nvSpPr>
          <p:cNvPr id="18" name="TextBox 17">
            <a:extLst>
              <a:ext uri="{FF2B5EF4-FFF2-40B4-BE49-F238E27FC236}">
                <a16:creationId xmlns:a16="http://schemas.microsoft.com/office/drawing/2014/main" id="{C5425FBD-A3F7-4EEA-9031-00E5C19F6F15}"/>
              </a:ext>
            </a:extLst>
          </p:cNvPr>
          <p:cNvSpPr txBox="1"/>
          <p:nvPr userDrawn="1"/>
        </p:nvSpPr>
        <p:spPr>
          <a:xfrm flipH="1">
            <a:off x="10005347" y="6597431"/>
            <a:ext cx="2245364" cy="307777"/>
          </a:xfrm>
          <a:prstGeom prst="rect">
            <a:avLst/>
          </a:prstGeom>
          <a:noFill/>
        </p:spPr>
        <p:txBody>
          <a:bodyPr wrap="square" rtlCol="0">
            <a:spAutoFit/>
          </a:bodyPr>
          <a:lstStyle/>
          <a:p>
            <a:r>
              <a:rPr lang="en-IN" sz="1400" dirty="0">
                <a:solidFill>
                  <a:schemeClr val="bg1"/>
                </a:solidFill>
                <a:latin typeface="Swis721 Cn BT" panose="020B0506020202030204" pitchFamily="34" charset="0"/>
              </a:rPr>
              <a:t> Trainer Name</a:t>
            </a:r>
          </a:p>
        </p:txBody>
      </p:sp>
      <p:sp>
        <p:nvSpPr>
          <p:cNvPr id="19" name="TextBox 18">
            <a:extLst>
              <a:ext uri="{FF2B5EF4-FFF2-40B4-BE49-F238E27FC236}">
                <a16:creationId xmlns:a16="http://schemas.microsoft.com/office/drawing/2014/main" id="{00813373-4985-4790-9D76-871813AF7D52}"/>
              </a:ext>
            </a:extLst>
          </p:cNvPr>
          <p:cNvSpPr txBox="1"/>
          <p:nvPr userDrawn="1"/>
        </p:nvSpPr>
        <p:spPr>
          <a:xfrm flipH="1">
            <a:off x="1923360" y="6613405"/>
            <a:ext cx="3283633" cy="307777"/>
          </a:xfrm>
          <a:prstGeom prst="rect">
            <a:avLst/>
          </a:prstGeom>
          <a:noFill/>
        </p:spPr>
        <p:txBody>
          <a:bodyPr wrap="square" rtlCol="0">
            <a:spAutoFit/>
          </a:bodyPr>
          <a:lstStyle/>
          <a:p>
            <a:r>
              <a:rPr lang="en-IN" sz="1400" dirty="0">
                <a:latin typeface="Swis721 Cn BT" panose="020B0506020202030204" pitchFamily="34" charset="0"/>
              </a:rPr>
              <a:t> </a:t>
            </a:r>
            <a:r>
              <a:rPr lang="en-IN" sz="1400" b="1" i="0" kern="1200" dirty="0">
                <a:solidFill>
                  <a:srgbClr val="222222"/>
                </a:solidFill>
                <a:effectLst/>
                <a:latin typeface="Swis721 Cn BT" panose="020B0506020202030204" pitchFamily="34" charset="0"/>
                <a:ea typeface="+mn-ea"/>
                <a:cs typeface="+mn-cs"/>
              </a:rPr>
              <a:t>Workplace </a:t>
            </a:r>
            <a:r>
              <a:rPr lang="en-US" sz="1400" b="1" i="0" dirty="0">
                <a:solidFill>
                  <a:srgbClr val="222222"/>
                </a:solidFill>
                <a:effectLst/>
                <a:latin typeface="Swis721 Cn BT" panose="020B0506020202030204" pitchFamily="34" charset="0"/>
              </a:rPr>
              <a:t>Communication Skills- 1 Day</a:t>
            </a:r>
            <a:endParaRPr lang="en-IN" sz="1400" dirty="0">
              <a:latin typeface="Swis721 Cn BT" panose="020B0506020202030204" pitchFamily="34" charset="0"/>
            </a:endParaRPr>
          </a:p>
        </p:txBody>
      </p:sp>
      <p:pic>
        <p:nvPicPr>
          <p:cNvPr id="1026" name="Picture 2">
            <a:extLst>
              <a:ext uri="{FF2B5EF4-FFF2-40B4-BE49-F238E27FC236}">
                <a16:creationId xmlns:a16="http://schemas.microsoft.com/office/drawing/2014/main" id="{312E5DC0-E49B-B736-483A-499B7450A95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8378" y="15240"/>
            <a:ext cx="675537" cy="788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421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5B0DB0-F788-5959-A95C-9967AA708742}"/>
              </a:ext>
            </a:extLst>
          </p:cNvPr>
          <p:cNvSpPr>
            <a:spLocks noGrp="1"/>
          </p:cNvSpPr>
          <p:nvPr>
            <p:ph type="ctrTitle"/>
          </p:nvPr>
        </p:nvSpPr>
        <p:spPr>
          <a:xfrm>
            <a:off x="1255060" y="5552225"/>
            <a:ext cx="9681882" cy="739880"/>
          </a:xfrm>
        </p:spPr>
        <p:txBody>
          <a:bodyPr anchor="b">
            <a:noAutofit/>
          </a:bodyPr>
          <a:lstStyle/>
          <a:p>
            <a:r>
              <a:rPr lang="en-US" sz="4800" dirty="0">
                <a:solidFill>
                  <a:srgbClr val="004A8D"/>
                </a:solidFill>
                <a:latin typeface="+mj-lt"/>
              </a:rPr>
              <a:t>Workplace Communication-1 Day</a:t>
            </a:r>
          </a:p>
        </p:txBody>
      </p:sp>
      <p:pic>
        <p:nvPicPr>
          <p:cNvPr id="1026" name="Picture 2" descr="Photo stylish young businesswoman having a conversation with her two business partners seated in her office">
            <a:extLst>
              <a:ext uri="{FF2B5EF4-FFF2-40B4-BE49-F238E27FC236}">
                <a16:creationId xmlns:a16="http://schemas.microsoft.com/office/drawing/2014/main" id="{B1F4AF04-B00D-DC65-61FE-4300C99B2D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51181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3584531-A510-99AB-CE24-0EABF46D46EF}"/>
              </a:ext>
            </a:extLst>
          </p:cNvPr>
          <p:cNvSpPr/>
          <p:nvPr/>
        </p:nvSpPr>
        <p:spPr>
          <a:xfrm>
            <a:off x="11049000" y="5421422"/>
            <a:ext cx="1143000" cy="1001486"/>
          </a:xfrm>
          <a:prstGeom prst="rect">
            <a:avLst/>
          </a:prstGeom>
          <a:solidFill>
            <a:srgbClr val="0154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latin typeface="Swis721 Cn BT" panose="020B0506020202030204" pitchFamily="34" charset="0"/>
              </a:rPr>
              <a:t>Your </a:t>
            </a:r>
          </a:p>
          <a:p>
            <a:pPr algn="ctr"/>
            <a:r>
              <a:rPr lang="en-IN" dirty="0">
                <a:latin typeface="Swis721 Cn BT" panose="020B0506020202030204" pitchFamily="34" charset="0"/>
              </a:rPr>
              <a:t>Company</a:t>
            </a:r>
          </a:p>
          <a:p>
            <a:pPr algn="ctr"/>
            <a:r>
              <a:rPr lang="en-IN" dirty="0">
                <a:latin typeface="Swis721 Cn BT" panose="020B0506020202030204" pitchFamily="34" charset="0"/>
              </a:rPr>
              <a:t>Logo</a:t>
            </a:r>
          </a:p>
        </p:txBody>
      </p:sp>
      <p:pic>
        <p:nvPicPr>
          <p:cNvPr id="2050" name="Picture 2">
            <a:extLst>
              <a:ext uri="{FF2B5EF4-FFF2-40B4-BE49-F238E27FC236}">
                <a16:creationId xmlns:a16="http://schemas.microsoft.com/office/drawing/2014/main" id="{38826859-323C-1E8F-7D2C-CD7719F3FF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52" y="5345902"/>
            <a:ext cx="1129750" cy="1152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764255"/>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20D6DF7-1982-8D75-AE66-2C0597186B73}"/>
              </a:ext>
            </a:extLst>
          </p:cNvPr>
          <p:cNvSpPr txBox="1">
            <a:spLocks/>
          </p:cNvSpPr>
          <p:nvPr/>
        </p:nvSpPr>
        <p:spPr>
          <a:xfrm>
            <a:off x="1958898" y="5731250"/>
            <a:ext cx="8229600" cy="44533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3600" b="1" dirty="0">
                <a:latin typeface="Swis721 Cn BT" panose="020B0506020202030204" pitchFamily="34" charset="0"/>
              </a:rPr>
              <a:t>Post Training Assessment</a:t>
            </a:r>
          </a:p>
        </p:txBody>
      </p:sp>
      <p:pic>
        <p:nvPicPr>
          <p:cNvPr id="2" name="Picture 6" descr="Free vector tiny businesswoman checking completed tasks on clipboard flat illustration.">
            <a:extLst>
              <a:ext uri="{FF2B5EF4-FFF2-40B4-BE49-F238E27FC236}">
                <a16:creationId xmlns:a16="http://schemas.microsoft.com/office/drawing/2014/main" id="{656FF269-FC9D-73A8-E255-B4DB79C6E5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820" r="7203"/>
          <a:stretch/>
        </p:blipFill>
        <p:spPr bwMode="auto">
          <a:xfrm>
            <a:off x="3243580" y="1082855"/>
            <a:ext cx="5443220" cy="4266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504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AF9241-0A0F-8D5D-D49C-AB143C00F908}"/>
              </a:ext>
            </a:extLst>
          </p:cNvPr>
          <p:cNvSpPr txBox="1">
            <a:spLocks/>
          </p:cNvSpPr>
          <p:nvPr/>
        </p:nvSpPr>
        <p:spPr>
          <a:xfrm>
            <a:off x="4276103" y="177155"/>
            <a:ext cx="3639793" cy="5702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N" altLang="en-US" sz="3600" b="1" dirty="0">
                <a:latin typeface="Swis721 Cn BT" panose="020B0506020202030204" pitchFamily="34" charset="0"/>
              </a:rPr>
              <a:t>Agenda</a:t>
            </a:r>
          </a:p>
        </p:txBody>
      </p:sp>
      <p:graphicFrame>
        <p:nvGraphicFramePr>
          <p:cNvPr id="2" name="Table 1">
            <a:extLst>
              <a:ext uri="{FF2B5EF4-FFF2-40B4-BE49-F238E27FC236}">
                <a16:creationId xmlns:a16="http://schemas.microsoft.com/office/drawing/2014/main" id="{30221DCE-3878-003D-6C79-9DBB96EE7DAE}"/>
              </a:ext>
            </a:extLst>
          </p:cNvPr>
          <p:cNvGraphicFramePr>
            <a:graphicFrameLocks noGrp="1"/>
          </p:cNvGraphicFramePr>
          <p:nvPr>
            <p:extLst>
              <p:ext uri="{D42A27DB-BD31-4B8C-83A1-F6EECF244321}">
                <p14:modId xmlns:p14="http://schemas.microsoft.com/office/powerpoint/2010/main" val="1342608979"/>
              </p:ext>
            </p:extLst>
          </p:nvPr>
        </p:nvGraphicFramePr>
        <p:xfrm>
          <a:off x="570726" y="1338470"/>
          <a:ext cx="7552858" cy="3919328"/>
        </p:xfrm>
        <a:graphic>
          <a:graphicData uri="http://schemas.openxmlformats.org/drawingml/2006/table">
            <a:tbl>
              <a:tblPr firstRow="1" bandRow="1">
                <a:tableStyleId>{793D81CF-94F2-401A-BA57-92F5A7B2D0C5}</a:tableStyleId>
              </a:tblPr>
              <a:tblGrid>
                <a:gridCol w="2018922">
                  <a:extLst>
                    <a:ext uri="{9D8B030D-6E8A-4147-A177-3AD203B41FA5}">
                      <a16:colId xmlns:a16="http://schemas.microsoft.com/office/drawing/2014/main" val="20000"/>
                    </a:ext>
                  </a:extLst>
                </a:gridCol>
                <a:gridCol w="5533936">
                  <a:extLst>
                    <a:ext uri="{9D8B030D-6E8A-4147-A177-3AD203B41FA5}">
                      <a16:colId xmlns:a16="http://schemas.microsoft.com/office/drawing/2014/main" val="20001"/>
                    </a:ext>
                  </a:extLst>
                </a:gridCol>
              </a:tblGrid>
              <a:tr h="543575">
                <a:tc>
                  <a:txBody>
                    <a:bodyPr/>
                    <a:lstStyle/>
                    <a:p>
                      <a:pPr algn="ctr"/>
                      <a:r>
                        <a:rPr lang="en-IN" sz="2000" dirty="0">
                          <a:latin typeface="Swis721 Cn BT" panose="020B0506020202030204" pitchFamily="34" charset="0"/>
                        </a:rPr>
                        <a:t>Module</a:t>
                      </a:r>
                      <a:r>
                        <a:rPr lang="en-IN" sz="2000" baseline="0" dirty="0">
                          <a:latin typeface="Swis721 Cn BT" panose="020B0506020202030204" pitchFamily="34" charset="0"/>
                        </a:rPr>
                        <a:t> No.</a:t>
                      </a:r>
                      <a:endParaRPr lang="en-IN" sz="2000" dirty="0">
                        <a:solidFill>
                          <a:srgbClr val="E46C0A"/>
                        </a:solidFill>
                        <a:latin typeface="Swis721 Cn BT" panose="020B0506020202030204" pitchFamily="34" charset="0"/>
                      </a:endParaRPr>
                    </a:p>
                  </a:txBody>
                  <a:tcPr marT="45721" marB="45721"/>
                </a:tc>
                <a:tc>
                  <a:txBody>
                    <a:bodyPr/>
                    <a:lstStyle/>
                    <a:p>
                      <a:pPr algn="ctr"/>
                      <a:r>
                        <a:rPr lang="en-IN" sz="2000" dirty="0">
                          <a:latin typeface="Swis721 Cn BT" panose="020B0506020202030204" pitchFamily="34" charset="0"/>
                        </a:rPr>
                        <a:t>Topic</a:t>
                      </a:r>
                      <a:endParaRPr lang="en-IN" sz="2000" dirty="0">
                        <a:solidFill>
                          <a:srgbClr val="E46C0A"/>
                        </a:solidFill>
                        <a:latin typeface="Swis721 Cn BT" panose="020B0506020202030204" pitchFamily="34" charset="0"/>
                      </a:endParaRPr>
                    </a:p>
                  </a:txBody>
                  <a:tcPr marT="45721" marB="45721"/>
                </a:tc>
                <a:extLst>
                  <a:ext uri="{0D108BD9-81ED-4DB2-BD59-A6C34878D82A}">
                    <a16:rowId xmlns:a16="http://schemas.microsoft.com/office/drawing/2014/main" val="10000"/>
                  </a:ext>
                </a:extLst>
              </a:tr>
              <a:tr h="595252">
                <a:tc>
                  <a:txBody>
                    <a:bodyPr/>
                    <a:lstStyle/>
                    <a:p>
                      <a:pPr algn="ctr"/>
                      <a:r>
                        <a:rPr lang="en-IN" sz="2000" kern="1200" baseline="0" dirty="0">
                          <a:solidFill>
                            <a:schemeClr val="dk1"/>
                          </a:solidFill>
                          <a:latin typeface="Swis721 Cn BT" panose="020B0506020202030204" pitchFamily="34" charset="0"/>
                          <a:ea typeface="+mn-ea"/>
                          <a:cs typeface="+mn-cs"/>
                        </a:rPr>
                        <a:t>Module 1</a:t>
                      </a:r>
                    </a:p>
                  </a:txBody>
                  <a:tcPr marT="45721" marB="45721"/>
                </a:tc>
                <a:tc>
                  <a:txBody>
                    <a:bodyPr/>
                    <a:lstStyle/>
                    <a:p>
                      <a:pPr rtl="0">
                        <a:spcBef>
                          <a:spcPts val="0"/>
                        </a:spcBef>
                        <a:spcAft>
                          <a:spcPts val="0"/>
                        </a:spcAft>
                        <a:buFont typeface="Wingdings" panose="05000000000000000000" pitchFamily="2" charset="2"/>
                        <a:buNone/>
                      </a:pPr>
                      <a:r>
                        <a:rPr lang="en-US" sz="2000" b="0" i="0" u="none" strike="noStrike" dirty="0">
                          <a:solidFill>
                            <a:srgbClr val="000000"/>
                          </a:solidFill>
                          <a:effectLst/>
                          <a:latin typeface="Swis721 Cn BT" panose="020B0506020202030204" pitchFamily="34" charset="0"/>
                        </a:rPr>
                        <a:t>Understanding workplace Communication</a:t>
                      </a:r>
                      <a:endParaRPr lang="en-US" sz="2000" b="0" dirty="0">
                        <a:effectLst/>
                        <a:latin typeface="Swis721 Cn BT" panose="020B0506020202030204" pitchFamily="34" charset="0"/>
                      </a:endParaRPr>
                    </a:p>
                  </a:txBody>
                  <a:tcPr marT="45721" marB="45721"/>
                </a:tc>
                <a:extLst>
                  <a:ext uri="{0D108BD9-81ED-4DB2-BD59-A6C34878D82A}">
                    <a16:rowId xmlns:a16="http://schemas.microsoft.com/office/drawing/2014/main" val="10001"/>
                  </a:ext>
                </a:extLst>
              </a:tr>
              <a:tr h="545411">
                <a:tc>
                  <a:txBody>
                    <a:bodyPr/>
                    <a:lstStyle/>
                    <a:p>
                      <a:pPr algn="ctr"/>
                      <a:r>
                        <a:rPr lang="en-IN" sz="2000" kern="1200" baseline="0" dirty="0">
                          <a:solidFill>
                            <a:schemeClr val="dk1"/>
                          </a:solidFill>
                          <a:latin typeface="Swis721 Cn BT" panose="020B0506020202030204" pitchFamily="34" charset="0"/>
                          <a:ea typeface="+mn-ea"/>
                          <a:cs typeface="+mn-cs"/>
                        </a:rPr>
                        <a:t>Module 2</a:t>
                      </a:r>
                    </a:p>
                  </a:txBody>
                  <a:tcPr marT="45721" marB="45721"/>
                </a:tc>
                <a:tc>
                  <a:txBody>
                    <a:bodyPr/>
                    <a:lstStyle/>
                    <a:p>
                      <a:pPr lvl="0"/>
                      <a:r>
                        <a:rPr lang="en-US" sz="2000" b="0" i="0" u="none" strike="noStrike" dirty="0">
                          <a:solidFill>
                            <a:srgbClr val="000000"/>
                          </a:solidFill>
                          <a:effectLst/>
                          <a:latin typeface="Swis721 Cn BT" panose="020B0506020202030204" pitchFamily="34" charset="0"/>
                        </a:rPr>
                        <a:t>Communication Process</a:t>
                      </a:r>
                      <a:endParaRPr lang="en-US" sz="2000" kern="1200" baseline="0" dirty="0">
                        <a:solidFill>
                          <a:schemeClr val="dk1"/>
                        </a:solidFill>
                        <a:latin typeface="Swis721 Cn BT" panose="020B0506020202030204" pitchFamily="34" charset="0"/>
                        <a:ea typeface="+mn-ea"/>
                        <a:cs typeface="+mn-cs"/>
                      </a:endParaRPr>
                    </a:p>
                  </a:txBody>
                  <a:tcPr marT="45721" marB="45721"/>
                </a:tc>
                <a:extLst>
                  <a:ext uri="{0D108BD9-81ED-4DB2-BD59-A6C34878D82A}">
                    <a16:rowId xmlns:a16="http://schemas.microsoft.com/office/drawing/2014/main" val="10002"/>
                  </a:ext>
                </a:extLst>
              </a:tr>
              <a:tr h="558714">
                <a:tc>
                  <a:txBody>
                    <a:bodyPr/>
                    <a:lstStyle/>
                    <a:p>
                      <a:pPr algn="ctr"/>
                      <a:r>
                        <a:rPr lang="en-IN" sz="2000" kern="1200" baseline="0" dirty="0">
                          <a:solidFill>
                            <a:schemeClr val="dk1"/>
                          </a:solidFill>
                          <a:latin typeface="Swis721 Cn BT" panose="020B0506020202030204" pitchFamily="34" charset="0"/>
                          <a:ea typeface="+mn-ea"/>
                          <a:cs typeface="+mn-cs"/>
                        </a:rPr>
                        <a:t>Module 3</a:t>
                      </a:r>
                    </a:p>
                  </a:txBody>
                  <a:tcPr marT="45721" marB="45721"/>
                </a:tc>
                <a:tc>
                  <a:txBody>
                    <a:bodyPr/>
                    <a:lstStyle/>
                    <a:p>
                      <a:r>
                        <a:rPr lang="en-US" sz="2000" b="0" i="0" u="none" strike="noStrike" kern="1200" dirty="0">
                          <a:solidFill>
                            <a:srgbClr val="000000"/>
                          </a:solidFill>
                          <a:effectLst/>
                          <a:latin typeface="Swis721 Cn BT" panose="020B0506020202030204" pitchFamily="34" charset="0"/>
                          <a:ea typeface="+mn-ea"/>
                          <a:cs typeface="+mn-cs"/>
                        </a:rPr>
                        <a:t>Cornerstone for effective Communication -5Ws+ H </a:t>
                      </a:r>
                    </a:p>
                  </a:txBody>
                  <a:tcPr marT="45721" marB="45721"/>
                </a:tc>
                <a:extLst>
                  <a:ext uri="{0D108BD9-81ED-4DB2-BD59-A6C34878D82A}">
                    <a16:rowId xmlns:a16="http://schemas.microsoft.com/office/drawing/2014/main" val="10003"/>
                  </a:ext>
                </a:extLst>
              </a:tr>
              <a:tr h="571761">
                <a:tc>
                  <a:txBody>
                    <a:bodyPr/>
                    <a:lstStyle/>
                    <a:p>
                      <a:pPr algn="ctr"/>
                      <a:r>
                        <a:rPr lang="en-IN" sz="2000" kern="1200" baseline="0" dirty="0">
                          <a:solidFill>
                            <a:schemeClr val="dk1"/>
                          </a:solidFill>
                          <a:latin typeface="Swis721 Cn BT" panose="020B0506020202030204" pitchFamily="34" charset="0"/>
                          <a:ea typeface="+mn-ea"/>
                          <a:cs typeface="+mn-cs"/>
                        </a:rPr>
                        <a:t>Module 4</a:t>
                      </a:r>
                    </a:p>
                  </a:txBody>
                  <a:tcPr marT="45721" marB="4572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dirty="0">
                          <a:solidFill>
                            <a:srgbClr val="000000"/>
                          </a:solidFill>
                          <a:effectLst/>
                          <a:latin typeface="Swis721 Cn BT" panose="020B0506020202030204" pitchFamily="34" charset="0"/>
                          <a:ea typeface="+mn-ea"/>
                          <a:cs typeface="+mn-cs"/>
                        </a:rPr>
                        <a:t>4 C’s of  Effective Communication</a:t>
                      </a:r>
                    </a:p>
                  </a:txBody>
                  <a:tcPr marT="45721" marB="45721"/>
                </a:tc>
                <a:extLst>
                  <a:ext uri="{0D108BD9-81ED-4DB2-BD59-A6C34878D82A}">
                    <a16:rowId xmlns:a16="http://schemas.microsoft.com/office/drawing/2014/main" val="10004"/>
                  </a:ext>
                </a:extLst>
              </a:tr>
              <a:tr h="452968">
                <a:tc>
                  <a:txBody>
                    <a:bodyPr/>
                    <a:lstStyle/>
                    <a:p>
                      <a:pPr algn="ctr"/>
                      <a:r>
                        <a:rPr lang="en-IN" sz="2000" kern="1200" baseline="0" dirty="0">
                          <a:solidFill>
                            <a:schemeClr val="dk1"/>
                          </a:solidFill>
                          <a:latin typeface="Swis721 Cn BT" panose="020B0506020202030204" pitchFamily="34" charset="0"/>
                          <a:ea typeface="+mn-ea"/>
                          <a:cs typeface="+mn-cs"/>
                        </a:rPr>
                        <a:t>Module 5</a:t>
                      </a:r>
                    </a:p>
                  </a:txBody>
                  <a:tcPr marT="45721" marB="45721"/>
                </a:tc>
                <a:tc>
                  <a:txBody>
                    <a:bodyPr/>
                    <a:lstStyle/>
                    <a:p>
                      <a:pPr marL="0" algn="l" defTabSz="914400" rtl="0" eaLnBrk="1" latinLnBrk="0" hangingPunct="1"/>
                      <a:r>
                        <a:rPr lang="en-US" sz="2000" kern="1200" dirty="0">
                          <a:solidFill>
                            <a:schemeClr val="dk1"/>
                          </a:solidFill>
                          <a:latin typeface="+mn-lt"/>
                          <a:ea typeface="+mn-ea"/>
                          <a:cs typeface="+mn-cs"/>
                        </a:rPr>
                        <a:t>Making Communication Fool Proof- LADR Model</a:t>
                      </a:r>
                    </a:p>
                  </a:txBody>
                  <a:tcPr marT="45721" marB="45721"/>
                </a:tc>
                <a:extLst>
                  <a:ext uri="{0D108BD9-81ED-4DB2-BD59-A6C34878D82A}">
                    <a16:rowId xmlns:a16="http://schemas.microsoft.com/office/drawing/2014/main" val="10005"/>
                  </a:ext>
                </a:extLst>
              </a:tr>
              <a:tr h="65164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000" kern="1200" baseline="0" dirty="0">
                          <a:solidFill>
                            <a:schemeClr val="dk1"/>
                          </a:solidFill>
                          <a:latin typeface="Swis721 Cn BT" panose="020B0506020202030204" pitchFamily="34" charset="0"/>
                          <a:ea typeface="+mn-ea"/>
                          <a:cs typeface="+mn-cs"/>
                        </a:rPr>
                        <a:t>Module 6</a:t>
                      </a:r>
                    </a:p>
                  </a:txBody>
                  <a:tcPr marT="45721" marB="45721"/>
                </a:tc>
                <a:tc>
                  <a:txBody>
                    <a:bodyPr/>
                    <a:lstStyle/>
                    <a:p>
                      <a:r>
                        <a:rPr lang="en-US" sz="2000" dirty="0">
                          <a:effectLst/>
                          <a:latin typeface="Calibri" panose="020F0502020204030204" pitchFamily="34" charset="0"/>
                          <a:ea typeface="Calibri" panose="020F0502020204030204" pitchFamily="34" charset="0"/>
                          <a:cs typeface="Times New Roman" panose="02020603050405020304" pitchFamily="18" charset="0"/>
                        </a:rPr>
                        <a:t>Forms of Communication -</a:t>
                      </a:r>
                      <a:r>
                        <a:rPr lang="en-US" sz="2000" dirty="0"/>
                        <a:t>Mehrabian Model</a:t>
                      </a:r>
                      <a:endParaRPr lang="en-US" sz="2800" dirty="0">
                        <a:latin typeface="Swis721 Cn BT" panose="020B0506020202030204" pitchFamily="34" charset="0"/>
                      </a:endParaRPr>
                    </a:p>
                  </a:txBody>
                  <a:tcPr marT="45721" marB="45721"/>
                </a:tc>
                <a:extLst>
                  <a:ext uri="{0D108BD9-81ED-4DB2-BD59-A6C34878D82A}">
                    <a16:rowId xmlns:a16="http://schemas.microsoft.com/office/drawing/2014/main" val="10006"/>
                  </a:ext>
                </a:extLst>
              </a:tr>
            </a:tbl>
          </a:graphicData>
        </a:graphic>
      </p:graphicFrame>
      <p:pic>
        <p:nvPicPr>
          <p:cNvPr id="3" name="Picture 2">
            <a:extLst>
              <a:ext uri="{FF2B5EF4-FFF2-40B4-BE49-F238E27FC236}">
                <a16:creationId xmlns:a16="http://schemas.microsoft.com/office/drawing/2014/main" id="{80D6EDB2-D144-0B80-50F6-7C89A1C73C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6463" y="2002262"/>
            <a:ext cx="3255537" cy="3255537"/>
          </a:xfrm>
          <a:prstGeom prst="rect">
            <a:avLst/>
          </a:prstGeom>
        </p:spPr>
      </p:pic>
    </p:spTree>
    <p:extLst>
      <p:ext uri="{BB962C8B-B14F-4D97-AF65-F5344CB8AC3E}">
        <p14:creationId xmlns:p14="http://schemas.microsoft.com/office/powerpoint/2010/main" val="412101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oto business team against speech bubbles">
            <a:extLst>
              <a:ext uri="{FF2B5EF4-FFF2-40B4-BE49-F238E27FC236}">
                <a16:creationId xmlns:a16="http://schemas.microsoft.com/office/drawing/2014/main" id="{D6E86FB3-CE5C-171F-8D96-FA091B9A68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028"/>
          <a:stretch/>
        </p:blipFill>
        <p:spPr bwMode="auto">
          <a:xfrm>
            <a:off x="1425844" y="39319"/>
            <a:ext cx="8927024" cy="620009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51511775-6079-453B-9E0A-5A0C889E2F4C}"/>
              </a:ext>
            </a:extLst>
          </p:cNvPr>
          <p:cNvSpPr>
            <a:spLocks noGrp="1"/>
          </p:cNvSpPr>
          <p:nvPr>
            <p:ph type="title"/>
          </p:nvPr>
        </p:nvSpPr>
        <p:spPr>
          <a:xfrm>
            <a:off x="2071607" y="5626795"/>
            <a:ext cx="8927024" cy="1119231"/>
          </a:xfrm>
          <a:noFill/>
        </p:spPr>
        <p:txBody>
          <a:bodyPr vert="horz" lIns="91440" tIns="45720" rIns="91440" bIns="45720" rtlCol="0" anchor="ctr">
            <a:normAutofit/>
          </a:bodyPr>
          <a:lstStyle/>
          <a:p>
            <a:pPr algn="ctr"/>
            <a:r>
              <a:rPr lang="en-US" sz="3400" b="1" kern="1200" dirty="0">
                <a:latin typeface="+mj-lt"/>
                <a:ea typeface="+mj-ea"/>
                <a:cs typeface="+mj-cs"/>
              </a:rPr>
              <a:t>Module-1 </a:t>
            </a:r>
            <a:br>
              <a:rPr lang="en-US" sz="3400" b="1" kern="1200" dirty="0">
                <a:latin typeface="+mj-lt"/>
                <a:ea typeface="+mj-ea"/>
                <a:cs typeface="+mj-cs"/>
              </a:rPr>
            </a:br>
            <a:r>
              <a:rPr lang="en-US" sz="3400" b="1" kern="1200" dirty="0">
                <a:latin typeface="+mj-lt"/>
                <a:ea typeface="+mj-ea"/>
                <a:cs typeface="+mj-cs"/>
              </a:rPr>
              <a:t>Understanding Workplace Communication?</a:t>
            </a:r>
          </a:p>
        </p:txBody>
      </p:sp>
    </p:spTree>
    <p:extLst>
      <p:ext uri="{BB962C8B-B14F-4D97-AF65-F5344CB8AC3E}">
        <p14:creationId xmlns:p14="http://schemas.microsoft.com/office/powerpoint/2010/main" val="1580626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2">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2AB654A4-D9C6-DD02-3492-679511E2644D}"/>
              </a:ext>
            </a:extLst>
          </p:cNvPr>
          <p:cNvSpPr>
            <a:spLocks noGrp="1"/>
          </p:cNvSpPr>
          <p:nvPr>
            <p:ph type="title"/>
          </p:nvPr>
        </p:nvSpPr>
        <p:spPr>
          <a:xfrm>
            <a:off x="1046099" y="-32407"/>
            <a:ext cx="8492925" cy="1344975"/>
          </a:xfrm>
        </p:spPr>
        <p:txBody>
          <a:bodyPr>
            <a:normAutofit/>
          </a:bodyPr>
          <a:lstStyle/>
          <a:p>
            <a:r>
              <a:rPr lang="en-US" sz="3600" dirty="0"/>
              <a:t>What is Workplace Communication?</a:t>
            </a:r>
          </a:p>
        </p:txBody>
      </p:sp>
      <p:sp>
        <p:nvSpPr>
          <p:cNvPr id="6" name="Content Placeholder 5">
            <a:extLst>
              <a:ext uri="{FF2B5EF4-FFF2-40B4-BE49-F238E27FC236}">
                <a16:creationId xmlns:a16="http://schemas.microsoft.com/office/drawing/2014/main" id="{F76A9FF6-1299-9B53-D5F1-7613BA8BBBFC}"/>
              </a:ext>
            </a:extLst>
          </p:cNvPr>
          <p:cNvSpPr>
            <a:spLocks noGrp="1"/>
          </p:cNvSpPr>
          <p:nvPr>
            <p:ph idx="1"/>
          </p:nvPr>
        </p:nvSpPr>
        <p:spPr>
          <a:xfrm>
            <a:off x="336884" y="1542494"/>
            <a:ext cx="6620505" cy="4238373"/>
          </a:xfrm>
        </p:spPr>
        <p:txBody>
          <a:bodyPr>
            <a:normAutofit lnSpcReduction="10000"/>
          </a:bodyPr>
          <a:lstStyle/>
          <a:p>
            <a:pPr marL="0" indent="0">
              <a:buNone/>
            </a:pPr>
            <a:r>
              <a:rPr lang="en-US" sz="2600" dirty="0"/>
              <a:t>Workplace communication is the </a:t>
            </a:r>
            <a:r>
              <a:rPr lang="en-US" sz="2600" b="1" dirty="0"/>
              <a:t>process of exchanging information and ideas, </a:t>
            </a:r>
          </a:p>
          <a:p>
            <a:pPr marL="0" indent="0">
              <a:buNone/>
            </a:pPr>
            <a:endParaRPr lang="en-US" sz="2600" dirty="0"/>
          </a:p>
          <a:p>
            <a:pPr marL="0" indent="0">
              <a:buNone/>
            </a:pPr>
            <a:r>
              <a:rPr lang="en-US" sz="2600" dirty="0"/>
              <a:t>both </a:t>
            </a:r>
            <a:r>
              <a:rPr lang="en-US" sz="2600" b="1" dirty="0"/>
              <a:t>verbally and non-verbally </a:t>
            </a:r>
          </a:p>
          <a:p>
            <a:pPr marL="0" indent="0">
              <a:buNone/>
            </a:pPr>
            <a:endParaRPr lang="en-US" sz="2600" dirty="0"/>
          </a:p>
          <a:p>
            <a:pPr marL="0" indent="0">
              <a:buNone/>
            </a:pPr>
            <a:r>
              <a:rPr lang="en-US" sz="2600" dirty="0"/>
              <a:t>between </a:t>
            </a:r>
            <a:r>
              <a:rPr lang="en-US" sz="2600" b="1" dirty="0"/>
              <a:t>one person or group </a:t>
            </a:r>
            <a:r>
              <a:rPr lang="en-US" sz="2600" dirty="0"/>
              <a:t>and another person or group within an organization. </a:t>
            </a:r>
          </a:p>
          <a:p>
            <a:pPr marL="0" indent="0">
              <a:buNone/>
            </a:pPr>
            <a:endParaRPr lang="en-US" sz="2600" dirty="0"/>
          </a:p>
          <a:p>
            <a:pPr marL="0" indent="0">
              <a:buNone/>
            </a:pPr>
            <a:r>
              <a:rPr lang="en-US" sz="2600" dirty="0"/>
              <a:t>It includes </a:t>
            </a:r>
            <a:r>
              <a:rPr lang="en-US" sz="2600" b="1" dirty="0"/>
              <a:t>e-mails, videoconferencing</a:t>
            </a:r>
            <a:r>
              <a:rPr lang="en-US" sz="2600" dirty="0"/>
              <a:t>, text messages, notes, calls, etc.</a:t>
            </a:r>
          </a:p>
        </p:txBody>
      </p:sp>
      <p:pic>
        <p:nvPicPr>
          <p:cNvPr id="3" name="Picture 2">
            <a:extLst>
              <a:ext uri="{FF2B5EF4-FFF2-40B4-BE49-F238E27FC236}">
                <a16:creationId xmlns:a16="http://schemas.microsoft.com/office/drawing/2014/main" id="{13A24D7F-DE17-4866-A4AD-D28719DD75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389" y="1542495"/>
            <a:ext cx="5163271" cy="4096322"/>
          </a:xfrm>
          <a:prstGeom prst="rect">
            <a:avLst/>
          </a:prstGeom>
        </p:spPr>
      </p:pic>
    </p:spTree>
    <p:extLst>
      <p:ext uri="{BB962C8B-B14F-4D97-AF65-F5344CB8AC3E}">
        <p14:creationId xmlns:p14="http://schemas.microsoft.com/office/powerpoint/2010/main" val="420305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anim calcmode="lin" valueType="num">
                                      <p:cBhvr>
                                        <p:cTn id="2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1000"/>
                                        <p:tgtEl>
                                          <p:spTgt spid="6">
                                            <p:txEl>
                                              <p:pRg st="6" end="6"/>
                                            </p:txEl>
                                          </p:spTgt>
                                        </p:tgtEl>
                                      </p:cBhvr>
                                    </p:animEffect>
                                    <p:anim calcmode="lin" valueType="num">
                                      <p:cBhvr>
                                        <p:cTn id="2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your internal communications strategy has a great on your business">
            <a:extLst>
              <a:ext uri="{FF2B5EF4-FFF2-40B4-BE49-F238E27FC236}">
                <a16:creationId xmlns:a16="http://schemas.microsoft.com/office/drawing/2014/main" id="{D2426CF4-6515-6B28-AD97-8800FD7AD9FC}"/>
              </a:ext>
            </a:extLst>
          </p:cNvPr>
          <p:cNvPicPr>
            <a:picLocks noChangeAspect="1" noChangeArrowheads="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1024885" y="140677"/>
            <a:ext cx="7219082" cy="63747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97A3BB7-9DD6-4BB4-3EBA-C6578E763CFF}"/>
              </a:ext>
            </a:extLst>
          </p:cNvPr>
          <p:cNvSpPr txBox="1"/>
          <p:nvPr/>
        </p:nvSpPr>
        <p:spPr>
          <a:xfrm>
            <a:off x="8407941" y="4494370"/>
            <a:ext cx="3249038" cy="144655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2200" b="0" i="0" dirty="0">
                <a:effectLst/>
                <a:latin typeface="+mj-lt"/>
              </a:rPr>
              <a:t>“The art of communication is the language of leadership.” — James </a:t>
            </a:r>
            <a:r>
              <a:rPr lang="en-US" sz="2200" b="0" i="0" dirty="0" err="1">
                <a:effectLst/>
                <a:latin typeface="+mj-lt"/>
              </a:rPr>
              <a:t>Humes</a:t>
            </a:r>
            <a:endParaRPr lang="en-US" sz="2200" dirty="0">
              <a:latin typeface="+mj-lt"/>
            </a:endParaRPr>
          </a:p>
        </p:txBody>
      </p:sp>
      <p:pic>
        <p:nvPicPr>
          <p:cNvPr id="8" name="Graphic 7" descr="Curly haired woman raising hand">
            <a:extLst>
              <a:ext uri="{FF2B5EF4-FFF2-40B4-BE49-F238E27FC236}">
                <a16:creationId xmlns:a16="http://schemas.microsoft.com/office/drawing/2014/main" id="{3E5F9917-A89D-12E3-07BC-E1D11EBBC60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332372" y="2761630"/>
            <a:ext cx="1400175" cy="1771650"/>
          </a:xfrm>
          <a:prstGeom prst="rect">
            <a:avLst/>
          </a:prstGeom>
        </p:spPr>
      </p:pic>
    </p:spTree>
    <p:extLst>
      <p:ext uri="{BB962C8B-B14F-4D97-AF65-F5344CB8AC3E}">
        <p14:creationId xmlns:p14="http://schemas.microsoft.com/office/powerpoint/2010/main" val="44024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3960F-A576-5C90-F461-3B8F767001A2}"/>
              </a:ext>
            </a:extLst>
          </p:cNvPr>
          <p:cNvSpPr>
            <a:spLocks noGrp="1"/>
          </p:cNvSpPr>
          <p:nvPr>
            <p:ph type="title"/>
          </p:nvPr>
        </p:nvSpPr>
        <p:spPr>
          <a:xfrm>
            <a:off x="801631" y="310098"/>
            <a:ext cx="10515600" cy="1325563"/>
          </a:xfrm>
        </p:spPr>
        <p:txBody>
          <a:bodyPr>
            <a:normAutofit/>
          </a:bodyPr>
          <a:lstStyle/>
          <a:p>
            <a:r>
              <a:rPr lang="en-US" sz="4000" dirty="0"/>
              <a:t>Basic Communication Process</a:t>
            </a:r>
          </a:p>
        </p:txBody>
      </p:sp>
      <p:sp>
        <p:nvSpPr>
          <p:cNvPr id="4" name="Oval 4">
            <a:extLst>
              <a:ext uri="{FF2B5EF4-FFF2-40B4-BE49-F238E27FC236}">
                <a16:creationId xmlns:a16="http://schemas.microsoft.com/office/drawing/2014/main" id="{3012458C-75AB-B07F-B6E9-20C366554250}"/>
              </a:ext>
            </a:extLst>
          </p:cNvPr>
          <p:cNvSpPr>
            <a:spLocks noChangeArrowheads="1"/>
          </p:cNvSpPr>
          <p:nvPr/>
        </p:nvSpPr>
        <p:spPr bwMode="auto">
          <a:xfrm>
            <a:off x="2989653" y="2203153"/>
            <a:ext cx="4379940" cy="2979359"/>
          </a:xfrm>
          <a:prstGeom prst="ellipse">
            <a:avLst/>
          </a:prstGeom>
          <a:noFill/>
          <a:ln w="635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pic>
        <p:nvPicPr>
          <p:cNvPr id="5" name="Picture 5" descr="sender">
            <a:extLst>
              <a:ext uri="{FF2B5EF4-FFF2-40B4-BE49-F238E27FC236}">
                <a16:creationId xmlns:a16="http://schemas.microsoft.com/office/drawing/2014/main" id="{3CF6654A-229B-4EFA-DB2D-E46AD9750075}"/>
              </a:ext>
            </a:extLst>
          </p:cNvPr>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78912" y="2203154"/>
            <a:ext cx="1174622"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a:extLst>
              <a:ext uri="{FF2B5EF4-FFF2-40B4-BE49-F238E27FC236}">
                <a16:creationId xmlns:a16="http://schemas.microsoft.com/office/drawing/2014/main" id="{4211F6C3-ECE9-4F4C-F897-D19FBB776B11}"/>
              </a:ext>
            </a:extLst>
          </p:cNvPr>
          <p:cNvSpPr txBox="1">
            <a:spLocks noChangeArrowheads="1"/>
          </p:cNvSpPr>
          <p:nvPr/>
        </p:nvSpPr>
        <p:spPr bwMode="auto">
          <a:xfrm>
            <a:off x="1917304" y="3530574"/>
            <a:ext cx="10872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0"/>
              </a:spcBef>
              <a:buFontTx/>
              <a:buNone/>
            </a:pPr>
            <a:r>
              <a:rPr lang="en-US" altLang="en-US" sz="2000" b="1" dirty="0">
                <a:solidFill>
                  <a:srgbClr val="D60093"/>
                </a:solidFill>
                <a:latin typeface="+mj-lt"/>
              </a:rPr>
              <a:t>Sender</a:t>
            </a:r>
            <a:endParaRPr lang="en-US" altLang="en-US" sz="2000" b="1" dirty="0">
              <a:latin typeface="+mj-lt"/>
            </a:endParaRPr>
          </a:p>
        </p:txBody>
      </p:sp>
      <p:sp>
        <p:nvSpPr>
          <p:cNvPr id="7" name="Text Box 7">
            <a:extLst>
              <a:ext uri="{FF2B5EF4-FFF2-40B4-BE49-F238E27FC236}">
                <a16:creationId xmlns:a16="http://schemas.microsoft.com/office/drawing/2014/main" id="{3255CA47-274F-0A27-82D6-889B1E18622A}"/>
              </a:ext>
            </a:extLst>
          </p:cNvPr>
          <p:cNvSpPr txBox="1">
            <a:spLocks noChangeArrowheads="1"/>
          </p:cNvSpPr>
          <p:nvPr/>
        </p:nvSpPr>
        <p:spPr bwMode="auto">
          <a:xfrm>
            <a:off x="4709136" y="2541331"/>
            <a:ext cx="13868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solidFill>
                  <a:srgbClr val="D60093"/>
                </a:solidFill>
                <a:latin typeface="+mj-lt"/>
              </a:rPr>
              <a:t>Feedback</a:t>
            </a:r>
            <a:endParaRPr lang="en-US" altLang="en-US" sz="2000" b="1" dirty="0">
              <a:latin typeface="+mj-lt"/>
            </a:endParaRPr>
          </a:p>
        </p:txBody>
      </p:sp>
      <p:sp>
        <p:nvSpPr>
          <p:cNvPr id="8" name="Text Box 8">
            <a:extLst>
              <a:ext uri="{FF2B5EF4-FFF2-40B4-BE49-F238E27FC236}">
                <a16:creationId xmlns:a16="http://schemas.microsoft.com/office/drawing/2014/main" id="{BE15EE55-920B-8F49-3185-59D10637A4C0}"/>
              </a:ext>
            </a:extLst>
          </p:cNvPr>
          <p:cNvSpPr txBox="1">
            <a:spLocks noChangeArrowheads="1"/>
          </p:cNvSpPr>
          <p:nvPr/>
        </p:nvSpPr>
        <p:spPr bwMode="auto">
          <a:xfrm>
            <a:off x="7121526" y="4210326"/>
            <a:ext cx="14605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solidFill>
                  <a:srgbClr val="D60093"/>
                </a:solidFill>
                <a:latin typeface="+mj-lt"/>
              </a:rPr>
              <a:t>Receiver</a:t>
            </a:r>
            <a:endParaRPr lang="en-US" altLang="en-US" sz="2000" b="1" dirty="0">
              <a:latin typeface="+mj-lt"/>
            </a:endParaRPr>
          </a:p>
        </p:txBody>
      </p:sp>
      <p:sp>
        <p:nvSpPr>
          <p:cNvPr id="9" name="Line 9">
            <a:extLst>
              <a:ext uri="{FF2B5EF4-FFF2-40B4-BE49-F238E27FC236}">
                <a16:creationId xmlns:a16="http://schemas.microsoft.com/office/drawing/2014/main" id="{FB2FB980-B4E8-1A0A-9AB9-A164400B6364}"/>
              </a:ext>
            </a:extLst>
          </p:cNvPr>
          <p:cNvSpPr>
            <a:spLocks noChangeShapeType="1"/>
          </p:cNvSpPr>
          <p:nvPr/>
        </p:nvSpPr>
        <p:spPr bwMode="auto">
          <a:xfrm rot="9224949" flipV="1">
            <a:off x="3503729" y="2649581"/>
            <a:ext cx="227013" cy="3175"/>
          </a:xfrm>
          <a:prstGeom prst="line">
            <a:avLst/>
          </a:prstGeom>
          <a:noFill/>
          <a:ln w="635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 name="Line 10">
            <a:extLst>
              <a:ext uri="{FF2B5EF4-FFF2-40B4-BE49-F238E27FC236}">
                <a16:creationId xmlns:a16="http://schemas.microsoft.com/office/drawing/2014/main" id="{A7FA7111-F886-F819-B859-76B704A05ECA}"/>
              </a:ext>
            </a:extLst>
          </p:cNvPr>
          <p:cNvSpPr>
            <a:spLocks noChangeShapeType="1"/>
          </p:cNvSpPr>
          <p:nvPr/>
        </p:nvSpPr>
        <p:spPr bwMode="auto">
          <a:xfrm rot="11209542">
            <a:off x="5774411" y="2297197"/>
            <a:ext cx="282743" cy="55163"/>
          </a:xfrm>
          <a:prstGeom prst="line">
            <a:avLst/>
          </a:prstGeom>
          <a:noFill/>
          <a:ln w="635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 name="Line 11">
            <a:extLst>
              <a:ext uri="{FF2B5EF4-FFF2-40B4-BE49-F238E27FC236}">
                <a16:creationId xmlns:a16="http://schemas.microsoft.com/office/drawing/2014/main" id="{915DA59D-26CD-B7D9-837B-B8E241E58E83}"/>
              </a:ext>
            </a:extLst>
          </p:cNvPr>
          <p:cNvSpPr>
            <a:spLocks noChangeShapeType="1"/>
          </p:cNvSpPr>
          <p:nvPr/>
        </p:nvSpPr>
        <p:spPr bwMode="auto">
          <a:xfrm rot="17170049" flipV="1">
            <a:off x="7131267" y="4161815"/>
            <a:ext cx="228600" cy="1588"/>
          </a:xfrm>
          <a:prstGeom prst="line">
            <a:avLst/>
          </a:prstGeom>
          <a:noFill/>
          <a:ln w="635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Text Box 13">
            <a:extLst>
              <a:ext uri="{FF2B5EF4-FFF2-40B4-BE49-F238E27FC236}">
                <a16:creationId xmlns:a16="http://schemas.microsoft.com/office/drawing/2014/main" id="{1FB5EAE5-3DA4-45FF-7A6F-4640868611FA}"/>
              </a:ext>
            </a:extLst>
          </p:cNvPr>
          <p:cNvSpPr txBox="1">
            <a:spLocks noChangeArrowheads="1"/>
          </p:cNvSpPr>
          <p:nvPr/>
        </p:nvSpPr>
        <p:spPr bwMode="auto">
          <a:xfrm>
            <a:off x="6175793" y="5409499"/>
            <a:ext cx="1193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solidFill>
                  <a:srgbClr val="D60093"/>
                </a:solidFill>
                <a:latin typeface="+mj-lt"/>
              </a:rPr>
              <a:t>Channel</a:t>
            </a:r>
            <a:endParaRPr lang="en-US" altLang="en-US" sz="2000" b="1" dirty="0">
              <a:latin typeface="+mj-lt"/>
            </a:endParaRPr>
          </a:p>
        </p:txBody>
      </p:sp>
      <p:sp>
        <p:nvSpPr>
          <p:cNvPr id="14" name="Text Box 14">
            <a:extLst>
              <a:ext uri="{FF2B5EF4-FFF2-40B4-BE49-F238E27FC236}">
                <a16:creationId xmlns:a16="http://schemas.microsoft.com/office/drawing/2014/main" id="{D7E3C1BD-1FE2-A561-149B-78CDA829D213}"/>
              </a:ext>
            </a:extLst>
          </p:cNvPr>
          <p:cNvSpPr txBox="1">
            <a:spLocks noChangeArrowheads="1"/>
          </p:cNvSpPr>
          <p:nvPr/>
        </p:nvSpPr>
        <p:spPr bwMode="auto">
          <a:xfrm>
            <a:off x="3215298" y="5261294"/>
            <a:ext cx="13206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solidFill>
                  <a:srgbClr val="D60093"/>
                </a:solidFill>
                <a:latin typeface="+mj-lt"/>
              </a:rPr>
              <a:t>Message</a:t>
            </a:r>
            <a:endParaRPr lang="en-US" altLang="en-US" sz="2000" b="1" dirty="0">
              <a:latin typeface="+mj-lt"/>
            </a:endParaRPr>
          </a:p>
        </p:txBody>
      </p:sp>
      <p:sp>
        <p:nvSpPr>
          <p:cNvPr id="15" name="Text Box 15">
            <a:extLst>
              <a:ext uri="{FF2B5EF4-FFF2-40B4-BE49-F238E27FC236}">
                <a16:creationId xmlns:a16="http://schemas.microsoft.com/office/drawing/2014/main" id="{2C89A25F-C15E-B32E-13B6-E9AEE1CAC30A}"/>
              </a:ext>
            </a:extLst>
          </p:cNvPr>
          <p:cNvSpPr txBox="1">
            <a:spLocks noChangeArrowheads="1"/>
          </p:cNvSpPr>
          <p:nvPr/>
        </p:nvSpPr>
        <p:spPr bwMode="auto">
          <a:xfrm>
            <a:off x="10302719" y="3628068"/>
            <a:ext cx="1366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solidFill>
                  <a:srgbClr val="D60093"/>
                </a:solidFill>
                <a:latin typeface="+mj-lt"/>
              </a:rPr>
              <a:t>Message</a:t>
            </a:r>
            <a:endParaRPr lang="en-US" altLang="en-US" sz="2000" b="1" dirty="0">
              <a:latin typeface="+mj-lt"/>
            </a:endParaRPr>
          </a:p>
        </p:txBody>
      </p:sp>
      <p:sp>
        <p:nvSpPr>
          <p:cNvPr id="16" name="Line 16">
            <a:extLst>
              <a:ext uri="{FF2B5EF4-FFF2-40B4-BE49-F238E27FC236}">
                <a16:creationId xmlns:a16="http://schemas.microsoft.com/office/drawing/2014/main" id="{BC2106C1-686B-6E42-78BF-9B2AAB28A1A4}"/>
              </a:ext>
            </a:extLst>
          </p:cNvPr>
          <p:cNvSpPr>
            <a:spLocks noChangeShapeType="1"/>
          </p:cNvSpPr>
          <p:nvPr/>
        </p:nvSpPr>
        <p:spPr bwMode="auto">
          <a:xfrm rot="20909149" flipV="1">
            <a:off x="6180419" y="4983505"/>
            <a:ext cx="228600" cy="1588"/>
          </a:xfrm>
          <a:prstGeom prst="line">
            <a:avLst/>
          </a:prstGeom>
          <a:noFill/>
          <a:ln w="635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7" name="Line 17">
            <a:extLst>
              <a:ext uri="{FF2B5EF4-FFF2-40B4-BE49-F238E27FC236}">
                <a16:creationId xmlns:a16="http://schemas.microsoft.com/office/drawing/2014/main" id="{A286AF19-ACBD-3BBF-FE1D-7BC2803DEE3A}"/>
              </a:ext>
            </a:extLst>
          </p:cNvPr>
          <p:cNvSpPr>
            <a:spLocks noChangeShapeType="1"/>
          </p:cNvSpPr>
          <p:nvPr/>
        </p:nvSpPr>
        <p:spPr bwMode="auto">
          <a:xfrm rot="2454902" flipV="1">
            <a:off x="3345223" y="4615817"/>
            <a:ext cx="228600" cy="1588"/>
          </a:xfrm>
          <a:prstGeom prst="line">
            <a:avLst/>
          </a:prstGeom>
          <a:noFill/>
          <a:ln w="635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19" name="Group 19">
            <a:extLst>
              <a:ext uri="{FF2B5EF4-FFF2-40B4-BE49-F238E27FC236}">
                <a16:creationId xmlns:a16="http://schemas.microsoft.com/office/drawing/2014/main" id="{A245885F-EA7C-A08A-986B-1AF2528523AC}"/>
              </a:ext>
            </a:extLst>
          </p:cNvPr>
          <p:cNvGrpSpPr>
            <a:grpSpLocks/>
          </p:cNvGrpSpPr>
          <p:nvPr/>
        </p:nvGrpSpPr>
        <p:grpSpPr bwMode="auto">
          <a:xfrm>
            <a:off x="5115094" y="1666290"/>
            <a:ext cx="609600" cy="790575"/>
            <a:chOff x="3852" y="3216"/>
            <a:chExt cx="300" cy="408"/>
          </a:xfrm>
        </p:grpSpPr>
        <p:sp>
          <p:nvSpPr>
            <p:cNvPr id="20" name="Rectangle 20">
              <a:extLst>
                <a:ext uri="{FF2B5EF4-FFF2-40B4-BE49-F238E27FC236}">
                  <a16:creationId xmlns:a16="http://schemas.microsoft.com/office/drawing/2014/main" id="{2CA93EBA-11DF-97A8-B911-9FC592AA4376}"/>
                </a:ext>
              </a:extLst>
            </p:cNvPr>
            <p:cNvSpPr>
              <a:spLocks noChangeArrowheads="1"/>
            </p:cNvSpPr>
            <p:nvPr/>
          </p:nvSpPr>
          <p:spPr bwMode="auto">
            <a:xfrm>
              <a:off x="3852" y="3216"/>
              <a:ext cx="300" cy="408"/>
            </a:xfrm>
            <a:prstGeom prst="rect">
              <a:avLst/>
            </a:prstGeom>
            <a:solidFill>
              <a:srgbClr val="FFFFCC"/>
            </a:solidFill>
            <a:ln w="9525">
              <a:solidFill>
                <a:schemeClr val="tx1"/>
              </a:solidFill>
              <a:miter lim="800000"/>
              <a:headEnd/>
              <a:tailEnd/>
            </a:ln>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sp>
          <p:nvSpPr>
            <p:cNvPr id="21" name="Line 21">
              <a:extLst>
                <a:ext uri="{FF2B5EF4-FFF2-40B4-BE49-F238E27FC236}">
                  <a16:creationId xmlns:a16="http://schemas.microsoft.com/office/drawing/2014/main" id="{38357327-CDCF-67C2-E073-663F78AEE62E}"/>
                </a:ext>
              </a:extLst>
            </p:cNvPr>
            <p:cNvSpPr>
              <a:spLocks noChangeShapeType="1"/>
            </p:cNvSpPr>
            <p:nvPr/>
          </p:nvSpPr>
          <p:spPr bwMode="auto">
            <a:xfrm flipV="1">
              <a:off x="3891" y="3276"/>
              <a:ext cx="225" cy="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2" name="Line 22">
              <a:extLst>
                <a:ext uri="{FF2B5EF4-FFF2-40B4-BE49-F238E27FC236}">
                  <a16:creationId xmlns:a16="http://schemas.microsoft.com/office/drawing/2014/main" id="{85A02F4E-6828-53BD-09F2-999E986493DF}"/>
                </a:ext>
              </a:extLst>
            </p:cNvPr>
            <p:cNvSpPr>
              <a:spLocks noChangeShapeType="1"/>
            </p:cNvSpPr>
            <p:nvPr/>
          </p:nvSpPr>
          <p:spPr bwMode="auto">
            <a:xfrm>
              <a:off x="3891" y="3342"/>
              <a:ext cx="22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 name="Line 23">
              <a:extLst>
                <a:ext uri="{FF2B5EF4-FFF2-40B4-BE49-F238E27FC236}">
                  <a16:creationId xmlns:a16="http://schemas.microsoft.com/office/drawing/2014/main" id="{FDAFF780-D231-B342-C431-DD3FE3715B73}"/>
                </a:ext>
              </a:extLst>
            </p:cNvPr>
            <p:cNvSpPr>
              <a:spLocks noChangeShapeType="1"/>
            </p:cNvSpPr>
            <p:nvPr/>
          </p:nvSpPr>
          <p:spPr bwMode="auto">
            <a:xfrm flipV="1">
              <a:off x="3891" y="3396"/>
              <a:ext cx="225" cy="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 name="Line 24">
              <a:extLst>
                <a:ext uri="{FF2B5EF4-FFF2-40B4-BE49-F238E27FC236}">
                  <a16:creationId xmlns:a16="http://schemas.microsoft.com/office/drawing/2014/main" id="{EDE79A19-D66E-EAA9-D7DB-6214351391FD}"/>
                </a:ext>
              </a:extLst>
            </p:cNvPr>
            <p:cNvSpPr>
              <a:spLocks noChangeShapeType="1"/>
            </p:cNvSpPr>
            <p:nvPr/>
          </p:nvSpPr>
          <p:spPr bwMode="auto">
            <a:xfrm flipV="1">
              <a:off x="3891" y="3303"/>
              <a:ext cx="225" cy="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 name="Line 25">
              <a:extLst>
                <a:ext uri="{FF2B5EF4-FFF2-40B4-BE49-F238E27FC236}">
                  <a16:creationId xmlns:a16="http://schemas.microsoft.com/office/drawing/2014/main" id="{2C448128-EA1E-F76F-14C4-A7541D464F4E}"/>
                </a:ext>
              </a:extLst>
            </p:cNvPr>
            <p:cNvSpPr>
              <a:spLocks noChangeShapeType="1"/>
            </p:cNvSpPr>
            <p:nvPr/>
          </p:nvSpPr>
          <p:spPr bwMode="auto">
            <a:xfrm>
              <a:off x="3891" y="3369"/>
              <a:ext cx="22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6" name="Line 26">
              <a:extLst>
                <a:ext uri="{FF2B5EF4-FFF2-40B4-BE49-F238E27FC236}">
                  <a16:creationId xmlns:a16="http://schemas.microsoft.com/office/drawing/2014/main" id="{802E2B30-AB76-CE90-3E6E-6AE433129EEA}"/>
                </a:ext>
              </a:extLst>
            </p:cNvPr>
            <p:cNvSpPr>
              <a:spLocks noChangeShapeType="1"/>
            </p:cNvSpPr>
            <p:nvPr/>
          </p:nvSpPr>
          <p:spPr bwMode="auto">
            <a:xfrm flipV="1">
              <a:off x="3891" y="3429"/>
              <a:ext cx="225" cy="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7" name="Line 27">
              <a:extLst>
                <a:ext uri="{FF2B5EF4-FFF2-40B4-BE49-F238E27FC236}">
                  <a16:creationId xmlns:a16="http://schemas.microsoft.com/office/drawing/2014/main" id="{4A35600E-3CF8-7023-900C-D9456F8F5E56}"/>
                </a:ext>
              </a:extLst>
            </p:cNvPr>
            <p:cNvSpPr>
              <a:spLocks noChangeShapeType="1"/>
            </p:cNvSpPr>
            <p:nvPr/>
          </p:nvSpPr>
          <p:spPr bwMode="auto">
            <a:xfrm>
              <a:off x="3891" y="3495"/>
              <a:ext cx="22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 name="Line 28">
              <a:extLst>
                <a:ext uri="{FF2B5EF4-FFF2-40B4-BE49-F238E27FC236}">
                  <a16:creationId xmlns:a16="http://schemas.microsoft.com/office/drawing/2014/main" id="{81C4EDE7-A977-4DB3-4F8D-01B5E462F3B5}"/>
                </a:ext>
              </a:extLst>
            </p:cNvPr>
            <p:cNvSpPr>
              <a:spLocks noChangeShapeType="1"/>
            </p:cNvSpPr>
            <p:nvPr/>
          </p:nvSpPr>
          <p:spPr bwMode="auto">
            <a:xfrm flipV="1">
              <a:off x="3891" y="3456"/>
              <a:ext cx="225" cy="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9" name="Group 29">
            <a:extLst>
              <a:ext uri="{FF2B5EF4-FFF2-40B4-BE49-F238E27FC236}">
                <a16:creationId xmlns:a16="http://schemas.microsoft.com/office/drawing/2014/main" id="{F0B50DB3-CB6A-F9EC-3BFF-E1F9FA4B7D1A}"/>
              </a:ext>
            </a:extLst>
          </p:cNvPr>
          <p:cNvGrpSpPr>
            <a:grpSpLocks/>
          </p:cNvGrpSpPr>
          <p:nvPr/>
        </p:nvGrpSpPr>
        <p:grpSpPr bwMode="auto">
          <a:xfrm>
            <a:off x="3553534" y="4647108"/>
            <a:ext cx="728662" cy="523875"/>
            <a:chOff x="3378" y="2892"/>
            <a:chExt cx="363" cy="186"/>
          </a:xfrm>
        </p:grpSpPr>
        <p:sp>
          <p:nvSpPr>
            <p:cNvPr id="30" name="Rectangle 30">
              <a:extLst>
                <a:ext uri="{FF2B5EF4-FFF2-40B4-BE49-F238E27FC236}">
                  <a16:creationId xmlns:a16="http://schemas.microsoft.com/office/drawing/2014/main" id="{7ED8E367-9F23-C349-E316-C7E396BB9AA3}"/>
                </a:ext>
              </a:extLst>
            </p:cNvPr>
            <p:cNvSpPr>
              <a:spLocks noChangeArrowheads="1"/>
            </p:cNvSpPr>
            <p:nvPr/>
          </p:nvSpPr>
          <p:spPr bwMode="auto">
            <a:xfrm>
              <a:off x="3378" y="2892"/>
              <a:ext cx="363" cy="186"/>
            </a:xfrm>
            <a:prstGeom prst="rect">
              <a:avLst/>
            </a:prstGeom>
            <a:solidFill>
              <a:srgbClr val="FFFFCC"/>
            </a:solidFill>
            <a:ln w="9525">
              <a:solidFill>
                <a:schemeClr val="tx1"/>
              </a:solidFill>
              <a:miter lim="800000"/>
              <a:headEnd/>
              <a:tailEnd/>
            </a:ln>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sp>
          <p:nvSpPr>
            <p:cNvPr id="31" name="Line 31">
              <a:extLst>
                <a:ext uri="{FF2B5EF4-FFF2-40B4-BE49-F238E27FC236}">
                  <a16:creationId xmlns:a16="http://schemas.microsoft.com/office/drawing/2014/main" id="{41988800-C8B3-4451-7861-E8DB5ACD545C}"/>
                </a:ext>
              </a:extLst>
            </p:cNvPr>
            <p:cNvSpPr>
              <a:spLocks noChangeShapeType="1"/>
            </p:cNvSpPr>
            <p:nvPr/>
          </p:nvSpPr>
          <p:spPr bwMode="auto">
            <a:xfrm>
              <a:off x="3390" y="2910"/>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4" name="Line 32">
              <a:extLst>
                <a:ext uri="{FF2B5EF4-FFF2-40B4-BE49-F238E27FC236}">
                  <a16:creationId xmlns:a16="http://schemas.microsoft.com/office/drawing/2014/main" id="{F2B0F9AF-7410-18AE-00CD-1F7DEF31DFFE}"/>
                </a:ext>
              </a:extLst>
            </p:cNvPr>
            <p:cNvSpPr>
              <a:spLocks noChangeShapeType="1"/>
            </p:cNvSpPr>
            <p:nvPr/>
          </p:nvSpPr>
          <p:spPr bwMode="auto">
            <a:xfrm>
              <a:off x="3393" y="2922"/>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5" name="Line 33">
              <a:extLst>
                <a:ext uri="{FF2B5EF4-FFF2-40B4-BE49-F238E27FC236}">
                  <a16:creationId xmlns:a16="http://schemas.microsoft.com/office/drawing/2014/main" id="{BB8E44D8-43D7-6B63-3E87-E64A05FBE09A}"/>
                </a:ext>
              </a:extLst>
            </p:cNvPr>
            <p:cNvSpPr>
              <a:spLocks noChangeShapeType="1"/>
            </p:cNvSpPr>
            <p:nvPr/>
          </p:nvSpPr>
          <p:spPr bwMode="auto">
            <a:xfrm>
              <a:off x="3387" y="2934"/>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7" name="Line 34">
              <a:extLst>
                <a:ext uri="{FF2B5EF4-FFF2-40B4-BE49-F238E27FC236}">
                  <a16:creationId xmlns:a16="http://schemas.microsoft.com/office/drawing/2014/main" id="{7A3BCAA4-DFC7-3775-A720-35EE19A710F1}"/>
                </a:ext>
              </a:extLst>
            </p:cNvPr>
            <p:cNvSpPr>
              <a:spLocks noChangeShapeType="1"/>
            </p:cNvSpPr>
            <p:nvPr/>
          </p:nvSpPr>
          <p:spPr bwMode="auto">
            <a:xfrm>
              <a:off x="3390" y="2946"/>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028" name="Group 35">
              <a:extLst>
                <a:ext uri="{FF2B5EF4-FFF2-40B4-BE49-F238E27FC236}">
                  <a16:creationId xmlns:a16="http://schemas.microsoft.com/office/drawing/2014/main" id="{F54F65F6-FBCE-4F47-DB6C-47259C82BF43}"/>
                </a:ext>
              </a:extLst>
            </p:cNvPr>
            <p:cNvGrpSpPr>
              <a:grpSpLocks/>
            </p:cNvGrpSpPr>
            <p:nvPr/>
          </p:nvGrpSpPr>
          <p:grpSpPr bwMode="auto">
            <a:xfrm>
              <a:off x="3486" y="2991"/>
              <a:ext cx="174" cy="56"/>
              <a:chOff x="3483" y="3006"/>
              <a:chExt cx="90" cy="36"/>
            </a:xfrm>
          </p:grpSpPr>
          <p:sp>
            <p:nvSpPr>
              <p:cNvPr id="1034" name="Line 36">
                <a:extLst>
                  <a:ext uri="{FF2B5EF4-FFF2-40B4-BE49-F238E27FC236}">
                    <a16:creationId xmlns:a16="http://schemas.microsoft.com/office/drawing/2014/main" id="{C8CBF8B1-17FF-1D4F-0A95-95E938D2460E}"/>
                  </a:ext>
                </a:extLst>
              </p:cNvPr>
              <p:cNvSpPr>
                <a:spLocks noChangeShapeType="1"/>
              </p:cNvSpPr>
              <p:nvPr/>
            </p:nvSpPr>
            <p:spPr bwMode="auto">
              <a:xfrm>
                <a:off x="3486" y="3006"/>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5" name="Line 37">
                <a:extLst>
                  <a:ext uri="{FF2B5EF4-FFF2-40B4-BE49-F238E27FC236}">
                    <a16:creationId xmlns:a16="http://schemas.microsoft.com/office/drawing/2014/main" id="{1EA4E7AA-7A25-D8B5-FD60-2449495DE9D6}"/>
                  </a:ext>
                </a:extLst>
              </p:cNvPr>
              <p:cNvSpPr>
                <a:spLocks noChangeShapeType="1"/>
              </p:cNvSpPr>
              <p:nvPr/>
            </p:nvSpPr>
            <p:spPr bwMode="auto">
              <a:xfrm>
                <a:off x="3489" y="3018"/>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6" name="Line 38">
                <a:extLst>
                  <a:ext uri="{FF2B5EF4-FFF2-40B4-BE49-F238E27FC236}">
                    <a16:creationId xmlns:a16="http://schemas.microsoft.com/office/drawing/2014/main" id="{A4F615C7-2F2A-3D51-70C5-B75B5BDBC914}"/>
                  </a:ext>
                </a:extLst>
              </p:cNvPr>
              <p:cNvSpPr>
                <a:spLocks noChangeShapeType="1"/>
              </p:cNvSpPr>
              <p:nvPr/>
            </p:nvSpPr>
            <p:spPr bwMode="auto">
              <a:xfrm>
                <a:off x="3483" y="3030"/>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7" name="Line 39">
                <a:extLst>
                  <a:ext uri="{FF2B5EF4-FFF2-40B4-BE49-F238E27FC236}">
                    <a16:creationId xmlns:a16="http://schemas.microsoft.com/office/drawing/2014/main" id="{87DB8805-28AC-006D-6BEE-CB8FE61B1EDA}"/>
                  </a:ext>
                </a:extLst>
              </p:cNvPr>
              <p:cNvSpPr>
                <a:spLocks noChangeShapeType="1"/>
              </p:cNvSpPr>
              <p:nvPr/>
            </p:nvSpPr>
            <p:spPr bwMode="auto">
              <a:xfrm>
                <a:off x="3486" y="3042"/>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29" name="Rectangle 40">
              <a:extLst>
                <a:ext uri="{FF2B5EF4-FFF2-40B4-BE49-F238E27FC236}">
                  <a16:creationId xmlns:a16="http://schemas.microsoft.com/office/drawing/2014/main" id="{D26CD697-E110-F5E9-1BCB-1C46ED286A72}"/>
                </a:ext>
              </a:extLst>
            </p:cNvPr>
            <p:cNvSpPr>
              <a:spLocks noChangeArrowheads="1"/>
            </p:cNvSpPr>
            <p:nvPr/>
          </p:nvSpPr>
          <p:spPr bwMode="auto">
            <a:xfrm>
              <a:off x="3660" y="2907"/>
              <a:ext cx="47" cy="4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sp>
          <p:nvSpPr>
            <p:cNvPr id="1030" name="Line 41">
              <a:extLst>
                <a:ext uri="{FF2B5EF4-FFF2-40B4-BE49-F238E27FC236}">
                  <a16:creationId xmlns:a16="http://schemas.microsoft.com/office/drawing/2014/main" id="{E578D596-8013-1227-56EA-C0016BEE8BA1}"/>
                </a:ext>
              </a:extLst>
            </p:cNvPr>
            <p:cNvSpPr>
              <a:spLocks noChangeShapeType="1"/>
            </p:cNvSpPr>
            <p:nvPr/>
          </p:nvSpPr>
          <p:spPr bwMode="auto">
            <a:xfrm>
              <a:off x="3666" y="291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1" name="Line 42">
              <a:extLst>
                <a:ext uri="{FF2B5EF4-FFF2-40B4-BE49-F238E27FC236}">
                  <a16:creationId xmlns:a16="http://schemas.microsoft.com/office/drawing/2014/main" id="{ACF08741-A1B7-0EE9-FFFE-F45020B07810}"/>
                </a:ext>
              </a:extLst>
            </p:cNvPr>
            <p:cNvSpPr>
              <a:spLocks noChangeShapeType="1"/>
            </p:cNvSpPr>
            <p:nvPr/>
          </p:nvSpPr>
          <p:spPr bwMode="auto">
            <a:xfrm>
              <a:off x="3666" y="2937"/>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2" name="Line 43">
              <a:extLst>
                <a:ext uri="{FF2B5EF4-FFF2-40B4-BE49-F238E27FC236}">
                  <a16:creationId xmlns:a16="http://schemas.microsoft.com/office/drawing/2014/main" id="{76266C27-5B53-154D-48F7-A3C9F2D494DD}"/>
                </a:ext>
              </a:extLst>
            </p:cNvPr>
            <p:cNvSpPr>
              <a:spLocks noChangeShapeType="1"/>
            </p:cNvSpPr>
            <p:nvPr/>
          </p:nvSpPr>
          <p:spPr bwMode="auto">
            <a:xfrm>
              <a:off x="3675" y="2910"/>
              <a:ext cx="0" cy="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3" name="Line 44">
              <a:extLst>
                <a:ext uri="{FF2B5EF4-FFF2-40B4-BE49-F238E27FC236}">
                  <a16:creationId xmlns:a16="http://schemas.microsoft.com/office/drawing/2014/main" id="{E8296DD5-7F22-532E-92E0-87B5EA524D77}"/>
                </a:ext>
              </a:extLst>
            </p:cNvPr>
            <p:cNvSpPr>
              <a:spLocks noChangeShapeType="1"/>
            </p:cNvSpPr>
            <p:nvPr/>
          </p:nvSpPr>
          <p:spPr bwMode="auto">
            <a:xfrm>
              <a:off x="3693" y="2910"/>
              <a:ext cx="0" cy="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38" name="Text Box 45">
            <a:extLst>
              <a:ext uri="{FF2B5EF4-FFF2-40B4-BE49-F238E27FC236}">
                <a16:creationId xmlns:a16="http://schemas.microsoft.com/office/drawing/2014/main" id="{D8CE35A7-3080-9669-50B2-A7A2BE9FC1D7}"/>
              </a:ext>
            </a:extLst>
          </p:cNvPr>
          <p:cNvSpPr txBox="1">
            <a:spLocks noChangeArrowheads="1"/>
          </p:cNvSpPr>
          <p:nvPr/>
        </p:nvSpPr>
        <p:spPr bwMode="auto">
          <a:xfrm>
            <a:off x="3929850" y="1920670"/>
            <a:ext cx="590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latin typeface="+mj-lt"/>
              </a:rPr>
              <a:t>To</a:t>
            </a:r>
          </a:p>
        </p:txBody>
      </p:sp>
      <p:sp>
        <p:nvSpPr>
          <p:cNvPr id="1039" name="Text Box 46">
            <a:extLst>
              <a:ext uri="{FF2B5EF4-FFF2-40B4-BE49-F238E27FC236}">
                <a16:creationId xmlns:a16="http://schemas.microsoft.com/office/drawing/2014/main" id="{47662F24-802C-B132-F0FA-00299D23F240}"/>
              </a:ext>
            </a:extLst>
          </p:cNvPr>
          <p:cNvSpPr txBox="1">
            <a:spLocks noChangeArrowheads="1"/>
          </p:cNvSpPr>
          <p:nvPr/>
        </p:nvSpPr>
        <p:spPr bwMode="auto">
          <a:xfrm>
            <a:off x="6966786" y="4477546"/>
            <a:ext cx="590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a:latin typeface="+mj-lt"/>
              </a:rPr>
              <a:t>To</a:t>
            </a:r>
            <a:endParaRPr lang="en-US" altLang="en-US" sz="1800" b="1">
              <a:latin typeface="+mj-lt"/>
            </a:endParaRPr>
          </a:p>
        </p:txBody>
      </p:sp>
      <p:sp>
        <p:nvSpPr>
          <p:cNvPr id="1040" name="Text Box 47">
            <a:extLst>
              <a:ext uri="{FF2B5EF4-FFF2-40B4-BE49-F238E27FC236}">
                <a16:creationId xmlns:a16="http://schemas.microsoft.com/office/drawing/2014/main" id="{A665B8CD-669A-2BD6-A9D7-9336DDB7F1B2}"/>
              </a:ext>
            </a:extLst>
          </p:cNvPr>
          <p:cNvSpPr txBox="1">
            <a:spLocks noChangeArrowheads="1"/>
          </p:cNvSpPr>
          <p:nvPr/>
        </p:nvSpPr>
        <p:spPr bwMode="auto">
          <a:xfrm>
            <a:off x="4732964" y="5261294"/>
            <a:ext cx="12648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0"/>
              </a:spcBef>
              <a:buFontTx/>
              <a:buNone/>
            </a:pPr>
            <a:r>
              <a:rPr lang="en-US" altLang="en-US" sz="2000" b="1" dirty="0">
                <a:latin typeface="+mj-lt"/>
              </a:rPr>
              <a:t>Delivers through</a:t>
            </a:r>
          </a:p>
        </p:txBody>
      </p:sp>
      <p:sp>
        <p:nvSpPr>
          <p:cNvPr id="1041" name="Text Box 48">
            <a:extLst>
              <a:ext uri="{FF2B5EF4-FFF2-40B4-BE49-F238E27FC236}">
                <a16:creationId xmlns:a16="http://schemas.microsoft.com/office/drawing/2014/main" id="{36BCF378-5D08-F495-8FB4-91078D70C34B}"/>
              </a:ext>
            </a:extLst>
          </p:cNvPr>
          <p:cNvSpPr txBox="1">
            <a:spLocks noChangeArrowheads="1"/>
          </p:cNvSpPr>
          <p:nvPr/>
        </p:nvSpPr>
        <p:spPr bwMode="auto">
          <a:xfrm>
            <a:off x="1390650" y="4304195"/>
            <a:ext cx="16086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latin typeface="+mj-lt"/>
              </a:rPr>
              <a:t>Formulates</a:t>
            </a:r>
          </a:p>
        </p:txBody>
      </p:sp>
      <p:sp>
        <p:nvSpPr>
          <p:cNvPr id="1042" name="Text Box 49">
            <a:extLst>
              <a:ext uri="{FF2B5EF4-FFF2-40B4-BE49-F238E27FC236}">
                <a16:creationId xmlns:a16="http://schemas.microsoft.com/office/drawing/2014/main" id="{67930060-1BAD-305D-3A9F-E2D3991A5030}"/>
              </a:ext>
            </a:extLst>
          </p:cNvPr>
          <p:cNvSpPr txBox="1">
            <a:spLocks noChangeArrowheads="1"/>
          </p:cNvSpPr>
          <p:nvPr/>
        </p:nvSpPr>
        <p:spPr bwMode="auto">
          <a:xfrm>
            <a:off x="7904126" y="3017514"/>
            <a:ext cx="13660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latin typeface="+mj-lt"/>
              </a:rPr>
              <a:t>Interprets</a:t>
            </a:r>
          </a:p>
        </p:txBody>
      </p:sp>
      <p:sp>
        <p:nvSpPr>
          <p:cNvPr id="1043" name="Text Box 50">
            <a:extLst>
              <a:ext uri="{FF2B5EF4-FFF2-40B4-BE49-F238E27FC236}">
                <a16:creationId xmlns:a16="http://schemas.microsoft.com/office/drawing/2014/main" id="{664608C4-265B-842A-7D8E-B27076E7269C}"/>
              </a:ext>
            </a:extLst>
          </p:cNvPr>
          <p:cNvSpPr txBox="1">
            <a:spLocks noChangeArrowheads="1"/>
          </p:cNvSpPr>
          <p:nvPr/>
        </p:nvSpPr>
        <p:spPr bwMode="auto">
          <a:xfrm>
            <a:off x="6537774" y="2183431"/>
            <a:ext cx="1229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a:spcBef>
                <a:spcPct val="50000"/>
              </a:spcBef>
              <a:buFontTx/>
              <a:buNone/>
            </a:pPr>
            <a:r>
              <a:rPr lang="en-US" altLang="en-US" sz="2000" b="1" dirty="0">
                <a:latin typeface="+mj-lt"/>
              </a:rPr>
              <a:t>Sends</a:t>
            </a:r>
          </a:p>
        </p:txBody>
      </p:sp>
      <p:sp>
        <p:nvSpPr>
          <p:cNvPr id="1044" name="Arc 51">
            <a:extLst>
              <a:ext uri="{FF2B5EF4-FFF2-40B4-BE49-F238E27FC236}">
                <a16:creationId xmlns:a16="http://schemas.microsoft.com/office/drawing/2014/main" id="{55599A06-21EF-5821-A47E-77A619AE6F53}"/>
              </a:ext>
            </a:extLst>
          </p:cNvPr>
          <p:cNvSpPr>
            <a:spLocks/>
          </p:cNvSpPr>
          <p:nvPr/>
        </p:nvSpPr>
        <p:spPr bwMode="auto">
          <a:xfrm rot="13433153" flipH="1">
            <a:off x="8535208" y="3080954"/>
            <a:ext cx="1191045" cy="1563165"/>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50800">
            <a:solidFill>
              <a:srgbClr val="FF99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pic>
        <p:nvPicPr>
          <p:cNvPr id="1045" name="Picture 52" descr="reciever">
            <a:extLst>
              <a:ext uri="{FF2B5EF4-FFF2-40B4-BE49-F238E27FC236}">
                <a16:creationId xmlns:a16="http://schemas.microsoft.com/office/drawing/2014/main" id="{236C56A6-7217-AE3B-F26A-34B31763554F}"/>
              </a:ext>
            </a:extLst>
          </p:cNvPr>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77480" y="2858366"/>
            <a:ext cx="1267357" cy="12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6" name="Arc 53">
            <a:extLst>
              <a:ext uri="{FF2B5EF4-FFF2-40B4-BE49-F238E27FC236}">
                <a16:creationId xmlns:a16="http://schemas.microsoft.com/office/drawing/2014/main" id="{CE3CE965-90E3-D1D4-72A3-7DED51FF59BB}"/>
              </a:ext>
            </a:extLst>
          </p:cNvPr>
          <p:cNvSpPr>
            <a:spLocks/>
          </p:cNvSpPr>
          <p:nvPr/>
        </p:nvSpPr>
        <p:spPr bwMode="auto">
          <a:xfrm rot="2545366" flipH="1">
            <a:off x="8054698" y="2213318"/>
            <a:ext cx="1100995" cy="1217535"/>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50800">
            <a:solidFill>
              <a:srgbClr val="FF99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047" name="Group 54">
            <a:extLst>
              <a:ext uri="{FF2B5EF4-FFF2-40B4-BE49-F238E27FC236}">
                <a16:creationId xmlns:a16="http://schemas.microsoft.com/office/drawing/2014/main" id="{8DED7994-4CC5-AF13-D68D-54C523F1F01E}"/>
              </a:ext>
            </a:extLst>
          </p:cNvPr>
          <p:cNvGrpSpPr>
            <a:grpSpLocks/>
          </p:cNvGrpSpPr>
          <p:nvPr/>
        </p:nvGrpSpPr>
        <p:grpSpPr bwMode="auto">
          <a:xfrm>
            <a:off x="9283322" y="2807200"/>
            <a:ext cx="1211265" cy="715376"/>
            <a:chOff x="3378" y="2892"/>
            <a:chExt cx="363" cy="186"/>
          </a:xfrm>
        </p:grpSpPr>
        <p:sp>
          <p:nvSpPr>
            <p:cNvPr id="1048" name="Rectangle 55">
              <a:extLst>
                <a:ext uri="{FF2B5EF4-FFF2-40B4-BE49-F238E27FC236}">
                  <a16:creationId xmlns:a16="http://schemas.microsoft.com/office/drawing/2014/main" id="{60E41D77-EE75-173C-8805-81E94A8C38AB}"/>
                </a:ext>
              </a:extLst>
            </p:cNvPr>
            <p:cNvSpPr>
              <a:spLocks noChangeArrowheads="1"/>
            </p:cNvSpPr>
            <p:nvPr/>
          </p:nvSpPr>
          <p:spPr bwMode="auto">
            <a:xfrm>
              <a:off x="3378" y="2892"/>
              <a:ext cx="363" cy="186"/>
            </a:xfrm>
            <a:prstGeom prst="rect">
              <a:avLst/>
            </a:prstGeom>
            <a:solidFill>
              <a:srgbClr val="FFFFCC"/>
            </a:solidFill>
            <a:ln w="9525">
              <a:solidFill>
                <a:schemeClr val="tx1"/>
              </a:solidFill>
              <a:miter lim="800000"/>
              <a:headEnd/>
              <a:tailEnd/>
            </a:ln>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sp>
          <p:nvSpPr>
            <p:cNvPr id="1049" name="Line 56">
              <a:extLst>
                <a:ext uri="{FF2B5EF4-FFF2-40B4-BE49-F238E27FC236}">
                  <a16:creationId xmlns:a16="http://schemas.microsoft.com/office/drawing/2014/main" id="{B2490590-29D3-9119-3465-E154E6940814}"/>
                </a:ext>
              </a:extLst>
            </p:cNvPr>
            <p:cNvSpPr>
              <a:spLocks noChangeShapeType="1"/>
            </p:cNvSpPr>
            <p:nvPr/>
          </p:nvSpPr>
          <p:spPr bwMode="auto">
            <a:xfrm>
              <a:off x="3390" y="2910"/>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0" name="Line 57">
              <a:extLst>
                <a:ext uri="{FF2B5EF4-FFF2-40B4-BE49-F238E27FC236}">
                  <a16:creationId xmlns:a16="http://schemas.microsoft.com/office/drawing/2014/main" id="{0E55DC6C-30A2-C251-5E50-BDF9ED7E343E}"/>
                </a:ext>
              </a:extLst>
            </p:cNvPr>
            <p:cNvSpPr>
              <a:spLocks noChangeShapeType="1"/>
            </p:cNvSpPr>
            <p:nvPr/>
          </p:nvSpPr>
          <p:spPr bwMode="auto">
            <a:xfrm>
              <a:off x="3393" y="2922"/>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1" name="Line 58">
              <a:extLst>
                <a:ext uri="{FF2B5EF4-FFF2-40B4-BE49-F238E27FC236}">
                  <a16:creationId xmlns:a16="http://schemas.microsoft.com/office/drawing/2014/main" id="{FFDDFDFB-19F8-8188-ED44-C859BFDAE33E}"/>
                </a:ext>
              </a:extLst>
            </p:cNvPr>
            <p:cNvSpPr>
              <a:spLocks noChangeShapeType="1"/>
            </p:cNvSpPr>
            <p:nvPr/>
          </p:nvSpPr>
          <p:spPr bwMode="auto">
            <a:xfrm>
              <a:off x="3387" y="2934"/>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2" name="Line 59">
              <a:extLst>
                <a:ext uri="{FF2B5EF4-FFF2-40B4-BE49-F238E27FC236}">
                  <a16:creationId xmlns:a16="http://schemas.microsoft.com/office/drawing/2014/main" id="{57292FA7-EDC3-32A5-44B9-7D546974ECFC}"/>
                </a:ext>
              </a:extLst>
            </p:cNvPr>
            <p:cNvSpPr>
              <a:spLocks noChangeShapeType="1"/>
            </p:cNvSpPr>
            <p:nvPr/>
          </p:nvSpPr>
          <p:spPr bwMode="auto">
            <a:xfrm>
              <a:off x="3390" y="2946"/>
              <a:ext cx="84" cy="0"/>
            </a:xfrm>
            <a:prstGeom prst="line">
              <a:avLst/>
            </a:prstGeom>
            <a:noFill/>
            <a:ln w="9525">
              <a:solidFill>
                <a:srgbClr val="00CC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053" name="Group 60">
              <a:extLst>
                <a:ext uri="{FF2B5EF4-FFF2-40B4-BE49-F238E27FC236}">
                  <a16:creationId xmlns:a16="http://schemas.microsoft.com/office/drawing/2014/main" id="{63528AFB-B0B1-F4B4-7634-0DB24F346F4E}"/>
                </a:ext>
              </a:extLst>
            </p:cNvPr>
            <p:cNvGrpSpPr>
              <a:grpSpLocks/>
            </p:cNvGrpSpPr>
            <p:nvPr/>
          </p:nvGrpSpPr>
          <p:grpSpPr bwMode="auto">
            <a:xfrm>
              <a:off x="3486" y="2991"/>
              <a:ext cx="174" cy="56"/>
              <a:chOff x="3483" y="3006"/>
              <a:chExt cx="90" cy="36"/>
            </a:xfrm>
          </p:grpSpPr>
          <p:sp>
            <p:nvSpPr>
              <p:cNvPr id="1059" name="Line 61">
                <a:extLst>
                  <a:ext uri="{FF2B5EF4-FFF2-40B4-BE49-F238E27FC236}">
                    <a16:creationId xmlns:a16="http://schemas.microsoft.com/office/drawing/2014/main" id="{85189AE3-BB43-9741-78EE-22E938DEA685}"/>
                  </a:ext>
                </a:extLst>
              </p:cNvPr>
              <p:cNvSpPr>
                <a:spLocks noChangeShapeType="1"/>
              </p:cNvSpPr>
              <p:nvPr/>
            </p:nvSpPr>
            <p:spPr bwMode="auto">
              <a:xfrm>
                <a:off x="3486" y="3006"/>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60" name="Line 62">
                <a:extLst>
                  <a:ext uri="{FF2B5EF4-FFF2-40B4-BE49-F238E27FC236}">
                    <a16:creationId xmlns:a16="http://schemas.microsoft.com/office/drawing/2014/main" id="{71B7EAEB-2629-E7B1-29B0-75B221DE78B7}"/>
                  </a:ext>
                </a:extLst>
              </p:cNvPr>
              <p:cNvSpPr>
                <a:spLocks noChangeShapeType="1"/>
              </p:cNvSpPr>
              <p:nvPr/>
            </p:nvSpPr>
            <p:spPr bwMode="auto">
              <a:xfrm>
                <a:off x="3489" y="3018"/>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61" name="Line 63">
                <a:extLst>
                  <a:ext uri="{FF2B5EF4-FFF2-40B4-BE49-F238E27FC236}">
                    <a16:creationId xmlns:a16="http://schemas.microsoft.com/office/drawing/2014/main" id="{425CA119-7D11-D937-C212-384DCCC8F633}"/>
                  </a:ext>
                </a:extLst>
              </p:cNvPr>
              <p:cNvSpPr>
                <a:spLocks noChangeShapeType="1"/>
              </p:cNvSpPr>
              <p:nvPr/>
            </p:nvSpPr>
            <p:spPr bwMode="auto">
              <a:xfrm>
                <a:off x="3483" y="3030"/>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62" name="Line 64">
                <a:extLst>
                  <a:ext uri="{FF2B5EF4-FFF2-40B4-BE49-F238E27FC236}">
                    <a16:creationId xmlns:a16="http://schemas.microsoft.com/office/drawing/2014/main" id="{08E84FBC-496D-C3FC-0724-931255C17CA7}"/>
                  </a:ext>
                </a:extLst>
              </p:cNvPr>
              <p:cNvSpPr>
                <a:spLocks noChangeShapeType="1"/>
              </p:cNvSpPr>
              <p:nvPr/>
            </p:nvSpPr>
            <p:spPr bwMode="auto">
              <a:xfrm>
                <a:off x="3486" y="3042"/>
                <a:ext cx="84"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54" name="Rectangle 65">
              <a:extLst>
                <a:ext uri="{FF2B5EF4-FFF2-40B4-BE49-F238E27FC236}">
                  <a16:creationId xmlns:a16="http://schemas.microsoft.com/office/drawing/2014/main" id="{8A2D2479-8E84-33A8-F1F3-0686A8694CD8}"/>
                </a:ext>
              </a:extLst>
            </p:cNvPr>
            <p:cNvSpPr>
              <a:spLocks noChangeArrowheads="1"/>
            </p:cNvSpPr>
            <p:nvPr/>
          </p:nvSpPr>
          <p:spPr bwMode="auto">
            <a:xfrm>
              <a:off x="3660" y="2907"/>
              <a:ext cx="47" cy="4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50000"/>
                </a:spcBef>
                <a:buFontTx/>
                <a:buNone/>
              </a:pPr>
              <a:endParaRPr lang="en-US" altLang="en-US" sz="2000">
                <a:solidFill>
                  <a:srgbClr val="000000"/>
                </a:solidFill>
                <a:latin typeface="Trebuchet MS" panose="020B0603020202020204" pitchFamily="34" charset="0"/>
              </a:endParaRPr>
            </a:p>
          </p:txBody>
        </p:sp>
        <p:sp>
          <p:nvSpPr>
            <p:cNvPr id="1055" name="Line 66">
              <a:extLst>
                <a:ext uri="{FF2B5EF4-FFF2-40B4-BE49-F238E27FC236}">
                  <a16:creationId xmlns:a16="http://schemas.microsoft.com/office/drawing/2014/main" id="{D460C121-95E8-EDAE-743B-DCF7EC76D77D}"/>
                </a:ext>
              </a:extLst>
            </p:cNvPr>
            <p:cNvSpPr>
              <a:spLocks noChangeShapeType="1"/>
            </p:cNvSpPr>
            <p:nvPr/>
          </p:nvSpPr>
          <p:spPr bwMode="auto">
            <a:xfrm>
              <a:off x="3666" y="291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6" name="Line 67">
              <a:extLst>
                <a:ext uri="{FF2B5EF4-FFF2-40B4-BE49-F238E27FC236}">
                  <a16:creationId xmlns:a16="http://schemas.microsoft.com/office/drawing/2014/main" id="{02267AD4-E872-851A-9122-0F5BE6173807}"/>
                </a:ext>
              </a:extLst>
            </p:cNvPr>
            <p:cNvSpPr>
              <a:spLocks noChangeShapeType="1"/>
            </p:cNvSpPr>
            <p:nvPr/>
          </p:nvSpPr>
          <p:spPr bwMode="auto">
            <a:xfrm>
              <a:off x="3666" y="2937"/>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7" name="Line 68">
              <a:extLst>
                <a:ext uri="{FF2B5EF4-FFF2-40B4-BE49-F238E27FC236}">
                  <a16:creationId xmlns:a16="http://schemas.microsoft.com/office/drawing/2014/main" id="{62B77468-983A-C4C4-4A46-D4DB6CB09F78}"/>
                </a:ext>
              </a:extLst>
            </p:cNvPr>
            <p:cNvSpPr>
              <a:spLocks noChangeShapeType="1"/>
            </p:cNvSpPr>
            <p:nvPr/>
          </p:nvSpPr>
          <p:spPr bwMode="auto">
            <a:xfrm>
              <a:off x="3675" y="2910"/>
              <a:ext cx="0" cy="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8" name="Line 69">
              <a:extLst>
                <a:ext uri="{FF2B5EF4-FFF2-40B4-BE49-F238E27FC236}">
                  <a16:creationId xmlns:a16="http://schemas.microsoft.com/office/drawing/2014/main" id="{3CAD6DB0-4845-3F31-BB7B-A152FFAC7E88}"/>
                </a:ext>
              </a:extLst>
            </p:cNvPr>
            <p:cNvSpPr>
              <a:spLocks noChangeShapeType="1"/>
            </p:cNvSpPr>
            <p:nvPr/>
          </p:nvSpPr>
          <p:spPr bwMode="auto">
            <a:xfrm>
              <a:off x="3693" y="2910"/>
              <a:ext cx="0" cy="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pic>
        <p:nvPicPr>
          <p:cNvPr id="1064" name="Graphic 1063" descr="Smart Phone with solid fill">
            <a:extLst>
              <a:ext uri="{FF2B5EF4-FFF2-40B4-BE49-F238E27FC236}">
                <a16:creationId xmlns:a16="http://schemas.microsoft.com/office/drawing/2014/main" id="{406A43FF-6440-0B91-AA2C-2B93DF4B914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194843" y="4482811"/>
            <a:ext cx="914400" cy="914400"/>
          </a:xfrm>
          <a:prstGeom prst="rect">
            <a:avLst/>
          </a:prstGeom>
        </p:spPr>
      </p:pic>
    </p:spTree>
    <p:extLst>
      <p:ext uri="{BB962C8B-B14F-4D97-AF65-F5344CB8AC3E}">
        <p14:creationId xmlns:p14="http://schemas.microsoft.com/office/powerpoint/2010/main" val="192558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41"/>
                                        </p:tgtEl>
                                        <p:attrNameLst>
                                          <p:attrName>style.visibility</p:attrName>
                                        </p:attrNameLst>
                                      </p:cBhvr>
                                      <p:to>
                                        <p:strVal val="visible"/>
                                      </p:to>
                                    </p:set>
                                    <p:animEffect transition="in" filter="fade">
                                      <p:cBhvr>
                                        <p:cTn id="29" dur="1000"/>
                                        <p:tgtEl>
                                          <p:spTgt spid="1041"/>
                                        </p:tgtEl>
                                      </p:cBhvr>
                                    </p:animEffect>
                                    <p:anim calcmode="lin" valueType="num">
                                      <p:cBhvr>
                                        <p:cTn id="30" dur="1000" fill="hold"/>
                                        <p:tgtEl>
                                          <p:spTgt spid="1041"/>
                                        </p:tgtEl>
                                        <p:attrNameLst>
                                          <p:attrName>ppt_x</p:attrName>
                                        </p:attrNameLst>
                                      </p:cBhvr>
                                      <p:tavLst>
                                        <p:tav tm="0">
                                          <p:val>
                                            <p:strVal val="#ppt_x"/>
                                          </p:val>
                                        </p:tav>
                                        <p:tav tm="100000">
                                          <p:val>
                                            <p:strVal val="#ppt_x"/>
                                          </p:val>
                                        </p:tav>
                                      </p:tavLst>
                                    </p:anim>
                                    <p:anim calcmode="lin" valueType="num">
                                      <p:cBhvr>
                                        <p:cTn id="31" dur="1000" fill="hold"/>
                                        <p:tgtEl>
                                          <p:spTgt spid="104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040"/>
                                        </p:tgtEl>
                                        <p:attrNameLst>
                                          <p:attrName>style.visibility</p:attrName>
                                        </p:attrNameLst>
                                      </p:cBhvr>
                                      <p:to>
                                        <p:strVal val="visible"/>
                                      </p:to>
                                    </p:set>
                                    <p:animEffect transition="in" filter="fade">
                                      <p:cBhvr>
                                        <p:cTn id="46" dur="1000"/>
                                        <p:tgtEl>
                                          <p:spTgt spid="1040"/>
                                        </p:tgtEl>
                                      </p:cBhvr>
                                    </p:animEffect>
                                    <p:anim calcmode="lin" valueType="num">
                                      <p:cBhvr>
                                        <p:cTn id="47" dur="1000" fill="hold"/>
                                        <p:tgtEl>
                                          <p:spTgt spid="1040"/>
                                        </p:tgtEl>
                                        <p:attrNameLst>
                                          <p:attrName>ppt_x</p:attrName>
                                        </p:attrNameLst>
                                      </p:cBhvr>
                                      <p:tavLst>
                                        <p:tav tm="0">
                                          <p:val>
                                            <p:strVal val="#ppt_x"/>
                                          </p:val>
                                        </p:tav>
                                        <p:tav tm="100000">
                                          <p:val>
                                            <p:strVal val="#ppt_x"/>
                                          </p:val>
                                        </p:tav>
                                      </p:tavLst>
                                    </p:anim>
                                    <p:anim calcmode="lin" valueType="num">
                                      <p:cBhvr>
                                        <p:cTn id="48" dur="1000" fill="hold"/>
                                        <p:tgtEl>
                                          <p:spTgt spid="10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39"/>
                                        </p:tgtEl>
                                        <p:attrNameLst>
                                          <p:attrName>style.visibility</p:attrName>
                                        </p:attrNameLst>
                                      </p:cBhvr>
                                      <p:to>
                                        <p:strVal val="visible"/>
                                      </p:to>
                                    </p:set>
                                    <p:animEffect transition="in" filter="fade">
                                      <p:cBhvr>
                                        <p:cTn id="63" dur="1000"/>
                                        <p:tgtEl>
                                          <p:spTgt spid="1039"/>
                                        </p:tgtEl>
                                      </p:cBhvr>
                                    </p:animEffect>
                                    <p:anim calcmode="lin" valueType="num">
                                      <p:cBhvr>
                                        <p:cTn id="64" dur="1000" fill="hold"/>
                                        <p:tgtEl>
                                          <p:spTgt spid="1039"/>
                                        </p:tgtEl>
                                        <p:attrNameLst>
                                          <p:attrName>ppt_x</p:attrName>
                                        </p:attrNameLst>
                                      </p:cBhvr>
                                      <p:tavLst>
                                        <p:tav tm="0">
                                          <p:val>
                                            <p:strVal val="#ppt_x"/>
                                          </p:val>
                                        </p:tav>
                                        <p:tav tm="100000">
                                          <p:val>
                                            <p:strVal val="#ppt_x"/>
                                          </p:val>
                                        </p:tav>
                                      </p:tavLst>
                                    </p:anim>
                                    <p:anim calcmode="lin" valueType="num">
                                      <p:cBhvr>
                                        <p:cTn id="65" dur="1000" fill="hold"/>
                                        <p:tgtEl>
                                          <p:spTgt spid="103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1045"/>
                                        </p:tgtEl>
                                        <p:attrNameLst>
                                          <p:attrName>style.visibility</p:attrName>
                                        </p:attrNameLst>
                                      </p:cBhvr>
                                      <p:to>
                                        <p:strVal val="visible"/>
                                      </p:to>
                                    </p:set>
                                    <p:animEffect transition="in" filter="fade">
                                      <p:cBhvr>
                                        <p:cTn id="78" dur="1000"/>
                                        <p:tgtEl>
                                          <p:spTgt spid="1045"/>
                                        </p:tgtEl>
                                      </p:cBhvr>
                                    </p:animEffect>
                                    <p:anim calcmode="lin" valueType="num">
                                      <p:cBhvr>
                                        <p:cTn id="79" dur="1000" fill="hold"/>
                                        <p:tgtEl>
                                          <p:spTgt spid="1045"/>
                                        </p:tgtEl>
                                        <p:attrNameLst>
                                          <p:attrName>ppt_x</p:attrName>
                                        </p:attrNameLst>
                                      </p:cBhvr>
                                      <p:tavLst>
                                        <p:tav tm="0">
                                          <p:val>
                                            <p:strVal val="#ppt_x"/>
                                          </p:val>
                                        </p:tav>
                                        <p:tav tm="100000">
                                          <p:val>
                                            <p:strVal val="#ppt_x"/>
                                          </p:val>
                                        </p:tav>
                                      </p:tavLst>
                                    </p:anim>
                                    <p:anim calcmode="lin" valueType="num">
                                      <p:cBhvr>
                                        <p:cTn id="80" dur="1000" fill="hold"/>
                                        <p:tgtEl>
                                          <p:spTgt spid="1045"/>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044"/>
                                        </p:tgtEl>
                                        <p:attrNameLst>
                                          <p:attrName>style.visibility</p:attrName>
                                        </p:attrNameLst>
                                      </p:cBhvr>
                                      <p:to>
                                        <p:strVal val="visible"/>
                                      </p:to>
                                    </p:set>
                                    <p:animEffect transition="in" filter="fade">
                                      <p:cBhvr>
                                        <p:cTn id="85" dur="1000"/>
                                        <p:tgtEl>
                                          <p:spTgt spid="1044"/>
                                        </p:tgtEl>
                                      </p:cBhvr>
                                    </p:animEffect>
                                    <p:anim calcmode="lin" valueType="num">
                                      <p:cBhvr>
                                        <p:cTn id="86" dur="1000" fill="hold"/>
                                        <p:tgtEl>
                                          <p:spTgt spid="1044"/>
                                        </p:tgtEl>
                                        <p:attrNameLst>
                                          <p:attrName>ppt_x</p:attrName>
                                        </p:attrNameLst>
                                      </p:cBhvr>
                                      <p:tavLst>
                                        <p:tav tm="0">
                                          <p:val>
                                            <p:strVal val="#ppt_x"/>
                                          </p:val>
                                        </p:tav>
                                        <p:tav tm="100000">
                                          <p:val>
                                            <p:strVal val="#ppt_x"/>
                                          </p:val>
                                        </p:tav>
                                      </p:tavLst>
                                    </p:anim>
                                    <p:anim calcmode="lin" valueType="num">
                                      <p:cBhvr>
                                        <p:cTn id="87" dur="1000" fill="hold"/>
                                        <p:tgtEl>
                                          <p:spTgt spid="104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042"/>
                                        </p:tgtEl>
                                        <p:attrNameLst>
                                          <p:attrName>style.visibility</p:attrName>
                                        </p:attrNameLst>
                                      </p:cBhvr>
                                      <p:to>
                                        <p:strVal val="visible"/>
                                      </p:to>
                                    </p:set>
                                    <p:animEffect transition="in" filter="fade">
                                      <p:cBhvr>
                                        <p:cTn id="90" dur="1000"/>
                                        <p:tgtEl>
                                          <p:spTgt spid="1042"/>
                                        </p:tgtEl>
                                      </p:cBhvr>
                                    </p:animEffect>
                                    <p:anim calcmode="lin" valueType="num">
                                      <p:cBhvr>
                                        <p:cTn id="91" dur="1000" fill="hold"/>
                                        <p:tgtEl>
                                          <p:spTgt spid="1042"/>
                                        </p:tgtEl>
                                        <p:attrNameLst>
                                          <p:attrName>ppt_x</p:attrName>
                                        </p:attrNameLst>
                                      </p:cBhvr>
                                      <p:tavLst>
                                        <p:tav tm="0">
                                          <p:val>
                                            <p:strVal val="#ppt_x"/>
                                          </p:val>
                                        </p:tav>
                                        <p:tav tm="100000">
                                          <p:val>
                                            <p:strVal val="#ppt_x"/>
                                          </p:val>
                                        </p:tav>
                                      </p:tavLst>
                                    </p:anim>
                                    <p:anim calcmode="lin" valueType="num">
                                      <p:cBhvr>
                                        <p:cTn id="92" dur="1000" fill="hold"/>
                                        <p:tgtEl>
                                          <p:spTgt spid="1042"/>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47"/>
                                        </p:tgtEl>
                                        <p:attrNameLst>
                                          <p:attrName>style.visibility</p:attrName>
                                        </p:attrNameLst>
                                      </p:cBhvr>
                                      <p:to>
                                        <p:strVal val="visible"/>
                                      </p:to>
                                    </p:set>
                                    <p:animEffect transition="in" filter="fade">
                                      <p:cBhvr>
                                        <p:cTn id="95" dur="1000"/>
                                        <p:tgtEl>
                                          <p:spTgt spid="1047"/>
                                        </p:tgtEl>
                                      </p:cBhvr>
                                    </p:animEffect>
                                    <p:anim calcmode="lin" valueType="num">
                                      <p:cBhvr>
                                        <p:cTn id="96" dur="1000" fill="hold"/>
                                        <p:tgtEl>
                                          <p:spTgt spid="1047"/>
                                        </p:tgtEl>
                                        <p:attrNameLst>
                                          <p:attrName>ppt_x</p:attrName>
                                        </p:attrNameLst>
                                      </p:cBhvr>
                                      <p:tavLst>
                                        <p:tav tm="0">
                                          <p:val>
                                            <p:strVal val="#ppt_x"/>
                                          </p:val>
                                        </p:tav>
                                        <p:tav tm="100000">
                                          <p:val>
                                            <p:strVal val="#ppt_x"/>
                                          </p:val>
                                        </p:tav>
                                      </p:tavLst>
                                    </p:anim>
                                    <p:anim calcmode="lin" valueType="num">
                                      <p:cBhvr>
                                        <p:cTn id="97" dur="1000" fill="hold"/>
                                        <p:tgtEl>
                                          <p:spTgt spid="104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fade">
                                      <p:cBhvr>
                                        <p:cTn id="100" dur="1000"/>
                                        <p:tgtEl>
                                          <p:spTgt spid="15"/>
                                        </p:tgtEl>
                                      </p:cBhvr>
                                    </p:animEffect>
                                    <p:anim calcmode="lin" valueType="num">
                                      <p:cBhvr>
                                        <p:cTn id="101" dur="1000" fill="hold"/>
                                        <p:tgtEl>
                                          <p:spTgt spid="15"/>
                                        </p:tgtEl>
                                        <p:attrNameLst>
                                          <p:attrName>ppt_x</p:attrName>
                                        </p:attrNameLst>
                                      </p:cBhvr>
                                      <p:tavLst>
                                        <p:tav tm="0">
                                          <p:val>
                                            <p:strVal val="#ppt_x"/>
                                          </p:val>
                                        </p:tav>
                                        <p:tav tm="100000">
                                          <p:val>
                                            <p:strVal val="#ppt_x"/>
                                          </p:val>
                                        </p:tav>
                                      </p:tavLst>
                                    </p:anim>
                                    <p:anim calcmode="lin" valueType="num">
                                      <p:cBhvr>
                                        <p:cTn id="10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1046"/>
                                        </p:tgtEl>
                                        <p:attrNameLst>
                                          <p:attrName>style.visibility</p:attrName>
                                        </p:attrNameLst>
                                      </p:cBhvr>
                                      <p:to>
                                        <p:strVal val="visible"/>
                                      </p:to>
                                    </p:set>
                                    <p:animEffect transition="in" filter="fade">
                                      <p:cBhvr>
                                        <p:cTn id="107" dur="1000"/>
                                        <p:tgtEl>
                                          <p:spTgt spid="1046"/>
                                        </p:tgtEl>
                                      </p:cBhvr>
                                    </p:animEffect>
                                    <p:anim calcmode="lin" valueType="num">
                                      <p:cBhvr>
                                        <p:cTn id="108" dur="1000" fill="hold"/>
                                        <p:tgtEl>
                                          <p:spTgt spid="1046"/>
                                        </p:tgtEl>
                                        <p:attrNameLst>
                                          <p:attrName>ppt_x</p:attrName>
                                        </p:attrNameLst>
                                      </p:cBhvr>
                                      <p:tavLst>
                                        <p:tav tm="0">
                                          <p:val>
                                            <p:strVal val="#ppt_x"/>
                                          </p:val>
                                        </p:tav>
                                        <p:tav tm="100000">
                                          <p:val>
                                            <p:strVal val="#ppt_x"/>
                                          </p:val>
                                        </p:tav>
                                      </p:tavLst>
                                    </p:anim>
                                    <p:anim calcmode="lin" valueType="num">
                                      <p:cBhvr>
                                        <p:cTn id="109" dur="1000" fill="hold"/>
                                        <p:tgtEl>
                                          <p:spTgt spid="10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043"/>
                                        </p:tgtEl>
                                        <p:attrNameLst>
                                          <p:attrName>style.visibility</p:attrName>
                                        </p:attrNameLst>
                                      </p:cBhvr>
                                      <p:to>
                                        <p:strVal val="visible"/>
                                      </p:to>
                                    </p:set>
                                    <p:animEffect transition="in" filter="fade">
                                      <p:cBhvr>
                                        <p:cTn id="112" dur="1000"/>
                                        <p:tgtEl>
                                          <p:spTgt spid="1043"/>
                                        </p:tgtEl>
                                      </p:cBhvr>
                                    </p:animEffect>
                                    <p:anim calcmode="lin" valueType="num">
                                      <p:cBhvr>
                                        <p:cTn id="113" dur="1000" fill="hold"/>
                                        <p:tgtEl>
                                          <p:spTgt spid="1043"/>
                                        </p:tgtEl>
                                        <p:attrNameLst>
                                          <p:attrName>ppt_x</p:attrName>
                                        </p:attrNameLst>
                                      </p:cBhvr>
                                      <p:tavLst>
                                        <p:tav tm="0">
                                          <p:val>
                                            <p:strVal val="#ppt_x"/>
                                          </p:val>
                                        </p:tav>
                                        <p:tav tm="100000">
                                          <p:val>
                                            <p:strVal val="#ppt_x"/>
                                          </p:val>
                                        </p:tav>
                                      </p:tavLst>
                                    </p:anim>
                                    <p:anim calcmode="lin" valueType="num">
                                      <p:cBhvr>
                                        <p:cTn id="114" dur="1000" fill="hold"/>
                                        <p:tgtEl>
                                          <p:spTgt spid="104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Effect transition="in" filter="fade">
                                      <p:cBhvr>
                                        <p:cTn id="117" dur="1000"/>
                                        <p:tgtEl>
                                          <p:spTgt spid="10"/>
                                        </p:tgtEl>
                                      </p:cBhvr>
                                    </p:animEffect>
                                    <p:anim calcmode="lin" valueType="num">
                                      <p:cBhvr>
                                        <p:cTn id="118" dur="1000" fill="hold"/>
                                        <p:tgtEl>
                                          <p:spTgt spid="10"/>
                                        </p:tgtEl>
                                        <p:attrNameLst>
                                          <p:attrName>ppt_x</p:attrName>
                                        </p:attrNameLst>
                                      </p:cBhvr>
                                      <p:tavLst>
                                        <p:tav tm="0">
                                          <p:val>
                                            <p:strVal val="#ppt_x"/>
                                          </p:val>
                                        </p:tav>
                                        <p:tav tm="100000">
                                          <p:val>
                                            <p:strVal val="#ppt_x"/>
                                          </p:val>
                                        </p:tav>
                                      </p:tavLst>
                                    </p:anim>
                                    <p:anim calcmode="lin" valueType="num">
                                      <p:cBhvr>
                                        <p:cTn id="119" dur="1000" fill="hold"/>
                                        <p:tgtEl>
                                          <p:spTgt spid="1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fade">
                                      <p:cBhvr>
                                        <p:cTn id="127" dur="1000"/>
                                        <p:tgtEl>
                                          <p:spTgt spid="7"/>
                                        </p:tgtEl>
                                      </p:cBhvr>
                                    </p:animEffect>
                                    <p:anim calcmode="lin" valueType="num">
                                      <p:cBhvr>
                                        <p:cTn id="128" dur="1000" fill="hold"/>
                                        <p:tgtEl>
                                          <p:spTgt spid="7"/>
                                        </p:tgtEl>
                                        <p:attrNameLst>
                                          <p:attrName>ppt_x</p:attrName>
                                        </p:attrNameLst>
                                      </p:cBhvr>
                                      <p:tavLst>
                                        <p:tav tm="0">
                                          <p:val>
                                            <p:strVal val="#ppt_x"/>
                                          </p:val>
                                        </p:tav>
                                        <p:tav tm="100000">
                                          <p:val>
                                            <p:strVal val="#ppt_x"/>
                                          </p:val>
                                        </p:tav>
                                      </p:tavLst>
                                    </p:anim>
                                    <p:anim calcmode="lin" valueType="num">
                                      <p:cBhvr>
                                        <p:cTn id="1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1038"/>
                                        </p:tgtEl>
                                        <p:attrNameLst>
                                          <p:attrName>style.visibility</p:attrName>
                                        </p:attrNameLst>
                                      </p:cBhvr>
                                      <p:to>
                                        <p:strVal val="visible"/>
                                      </p:to>
                                    </p:set>
                                    <p:animEffect transition="in" filter="fade">
                                      <p:cBhvr>
                                        <p:cTn id="134" dur="1000"/>
                                        <p:tgtEl>
                                          <p:spTgt spid="1038"/>
                                        </p:tgtEl>
                                      </p:cBhvr>
                                    </p:animEffect>
                                    <p:anim calcmode="lin" valueType="num">
                                      <p:cBhvr>
                                        <p:cTn id="135" dur="1000" fill="hold"/>
                                        <p:tgtEl>
                                          <p:spTgt spid="1038"/>
                                        </p:tgtEl>
                                        <p:attrNameLst>
                                          <p:attrName>ppt_x</p:attrName>
                                        </p:attrNameLst>
                                      </p:cBhvr>
                                      <p:tavLst>
                                        <p:tav tm="0">
                                          <p:val>
                                            <p:strVal val="#ppt_x"/>
                                          </p:val>
                                        </p:tav>
                                        <p:tav tm="100000">
                                          <p:val>
                                            <p:strVal val="#ppt_x"/>
                                          </p:val>
                                        </p:tav>
                                      </p:tavLst>
                                    </p:anim>
                                    <p:anim calcmode="lin" valueType="num">
                                      <p:cBhvr>
                                        <p:cTn id="136" dur="1000" fill="hold"/>
                                        <p:tgtEl>
                                          <p:spTgt spid="103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9"/>
                                        </p:tgtEl>
                                        <p:attrNameLst>
                                          <p:attrName>style.visibility</p:attrName>
                                        </p:attrNameLst>
                                      </p:cBhvr>
                                      <p:to>
                                        <p:strVal val="visible"/>
                                      </p:to>
                                    </p:set>
                                    <p:animEffect transition="in" filter="fade">
                                      <p:cBhvr>
                                        <p:cTn id="139" dur="1000"/>
                                        <p:tgtEl>
                                          <p:spTgt spid="9"/>
                                        </p:tgtEl>
                                      </p:cBhvr>
                                    </p:animEffect>
                                    <p:anim calcmode="lin" valueType="num">
                                      <p:cBhvr>
                                        <p:cTn id="140" dur="1000" fill="hold"/>
                                        <p:tgtEl>
                                          <p:spTgt spid="9"/>
                                        </p:tgtEl>
                                        <p:attrNameLst>
                                          <p:attrName>ppt_x</p:attrName>
                                        </p:attrNameLst>
                                      </p:cBhvr>
                                      <p:tavLst>
                                        <p:tav tm="0">
                                          <p:val>
                                            <p:strVal val="#ppt_x"/>
                                          </p:val>
                                        </p:tav>
                                        <p:tav tm="100000">
                                          <p:val>
                                            <p:strVal val="#ppt_x"/>
                                          </p:val>
                                        </p:tav>
                                      </p:tavLst>
                                    </p:anim>
                                    <p:anim calcmode="lin" valueType="num">
                                      <p:cBhvr>
                                        <p:cTn id="1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P spid="10" grpId="0" animBg="1"/>
      <p:bldP spid="11" grpId="0" animBg="1"/>
      <p:bldP spid="13" grpId="0"/>
      <p:bldP spid="14" grpId="0"/>
      <p:bldP spid="15" grpId="0"/>
      <p:bldP spid="16" grpId="0" animBg="1"/>
      <p:bldP spid="17" grpId="0" animBg="1"/>
      <p:bldP spid="1038" grpId="0"/>
      <p:bldP spid="1039" grpId="0"/>
      <p:bldP spid="1040" grpId="0"/>
      <p:bldP spid="1041" grpId="0"/>
      <p:bldP spid="1042" grpId="0"/>
      <p:bldP spid="1043" grpId="0"/>
      <p:bldP spid="1044" grpId="0" animBg="1"/>
      <p:bldP spid="10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B304111-0FB9-3152-ED8E-CD0FB1C4719E}"/>
              </a:ext>
            </a:extLst>
          </p:cNvPr>
          <p:cNvSpPr/>
          <p:nvPr/>
        </p:nvSpPr>
        <p:spPr>
          <a:xfrm>
            <a:off x="4745467" y="2125821"/>
            <a:ext cx="2761499" cy="2395580"/>
          </a:xfrm>
          <a:custGeom>
            <a:avLst/>
            <a:gdLst>
              <a:gd name="connsiteX0" fmla="*/ 0 w 2430090"/>
              <a:gd name="connsiteY0" fmla="*/ 1082404 h 2164808"/>
              <a:gd name="connsiteX1" fmla="*/ 618486 w 2430090"/>
              <a:gd name="connsiteY1" fmla="*/ 1 h 2164808"/>
              <a:gd name="connsiteX2" fmla="*/ 1811604 w 2430090"/>
              <a:gd name="connsiteY2" fmla="*/ 1 h 2164808"/>
              <a:gd name="connsiteX3" fmla="*/ 2430090 w 2430090"/>
              <a:gd name="connsiteY3" fmla="*/ 1082404 h 2164808"/>
              <a:gd name="connsiteX4" fmla="*/ 1811604 w 2430090"/>
              <a:gd name="connsiteY4" fmla="*/ 2164807 h 2164808"/>
              <a:gd name="connsiteX5" fmla="*/ 618486 w 2430090"/>
              <a:gd name="connsiteY5" fmla="*/ 2164807 h 2164808"/>
              <a:gd name="connsiteX6" fmla="*/ 0 w 2430090"/>
              <a:gd name="connsiteY6" fmla="*/ 1082404 h 216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0090" h="2164808">
                <a:moveTo>
                  <a:pt x="0" y="1082404"/>
                </a:moveTo>
                <a:lnTo>
                  <a:pt x="618486" y="1"/>
                </a:lnTo>
                <a:lnTo>
                  <a:pt x="1811604" y="1"/>
                </a:lnTo>
                <a:lnTo>
                  <a:pt x="2430090" y="1082404"/>
                </a:lnTo>
                <a:lnTo>
                  <a:pt x="1811604" y="2164807"/>
                </a:lnTo>
                <a:lnTo>
                  <a:pt x="618486" y="2164807"/>
                </a:lnTo>
                <a:lnTo>
                  <a:pt x="0" y="108240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433357" tIns="388545" rIns="433357" bIns="388545" numCol="1" spcCol="1270" anchor="ctr" anchorCtr="0">
            <a:noAutofit/>
          </a:bodyPr>
          <a:lstStyle/>
          <a:p>
            <a:pPr marL="0" lvl="0" indent="0" algn="ctr" defTabSz="8001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Cornerstones</a:t>
            </a:r>
          </a:p>
          <a:p>
            <a:pPr marL="0" lvl="0" indent="0" algn="ctr" defTabSz="8001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for </a:t>
            </a:r>
          </a:p>
          <a:p>
            <a:pPr marL="0" lvl="0" indent="0" algn="ctr" defTabSz="8001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Effective Communication</a:t>
            </a:r>
            <a:endParaRPr lang="en-US" sz="2300" kern="1200" dirty="0">
              <a:effectLst>
                <a:outerShdw blurRad="38100" dist="38100" dir="2700000" algn="tl">
                  <a:srgbClr val="000000">
                    <a:alpha val="43137"/>
                  </a:srgbClr>
                </a:outerShdw>
              </a:effectLst>
            </a:endParaRPr>
          </a:p>
        </p:txBody>
      </p:sp>
      <p:sp>
        <p:nvSpPr>
          <p:cNvPr id="8" name="Freeform: Shape 7">
            <a:extLst>
              <a:ext uri="{FF2B5EF4-FFF2-40B4-BE49-F238E27FC236}">
                <a16:creationId xmlns:a16="http://schemas.microsoft.com/office/drawing/2014/main" id="{484A3E66-5A5F-8498-9B59-F00861527D47}"/>
              </a:ext>
            </a:extLst>
          </p:cNvPr>
          <p:cNvSpPr/>
          <p:nvPr/>
        </p:nvSpPr>
        <p:spPr>
          <a:xfrm>
            <a:off x="5106650" y="275667"/>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Why</a:t>
            </a:r>
          </a:p>
        </p:txBody>
      </p:sp>
      <p:sp>
        <p:nvSpPr>
          <p:cNvPr id="10" name="Freeform: Shape 9">
            <a:extLst>
              <a:ext uri="{FF2B5EF4-FFF2-40B4-BE49-F238E27FC236}">
                <a16:creationId xmlns:a16="http://schemas.microsoft.com/office/drawing/2014/main" id="{9E66F0CD-7937-1D6D-DFF2-6199191DA199}"/>
              </a:ext>
            </a:extLst>
          </p:cNvPr>
          <p:cNvSpPr/>
          <p:nvPr/>
        </p:nvSpPr>
        <p:spPr>
          <a:xfrm>
            <a:off x="7085349" y="1272059"/>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1351709"/>
              <a:satOff val="-3484"/>
              <a:lumOff val="-2353"/>
              <a:alphaOff val="0"/>
            </a:schemeClr>
          </a:fillRef>
          <a:effectRef idx="3">
            <a:schemeClr val="accent5">
              <a:hueOff val="-1351709"/>
              <a:satOff val="-3484"/>
              <a:lumOff val="-2353"/>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What</a:t>
            </a:r>
          </a:p>
        </p:txBody>
      </p:sp>
      <p:sp>
        <p:nvSpPr>
          <p:cNvPr id="12" name="Freeform: Shape 11">
            <a:extLst>
              <a:ext uri="{FF2B5EF4-FFF2-40B4-BE49-F238E27FC236}">
                <a16:creationId xmlns:a16="http://schemas.microsoft.com/office/drawing/2014/main" id="{4A7E1F16-201F-DB9E-E7C8-BC3DC9957D8D}"/>
              </a:ext>
            </a:extLst>
          </p:cNvPr>
          <p:cNvSpPr/>
          <p:nvPr/>
        </p:nvSpPr>
        <p:spPr>
          <a:xfrm>
            <a:off x="7115566" y="3433489"/>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2703417"/>
              <a:satOff val="-6968"/>
              <a:lumOff val="-4706"/>
              <a:alphaOff val="0"/>
            </a:schemeClr>
          </a:fillRef>
          <a:effectRef idx="3">
            <a:schemeClr val="accent5">
              <a:hueOff val="-2703417"/>
              <a:satOff val="-6968"/>
              <a:lumOff val="-4706"/>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Where</a:t>
            </a:r>
          </a:p>
        </p:txBody>
      </p:sp>
      <p:sp>
        <p:nvSpPr>
          <p:cNvPr id="14" name="Freeform: Shape 13">
            <a:extLst>
              <a:ext uri="{FF2B5EF4-FFF2-40B4-BE49-F238E27FC236}">
                <a16:creationId xmlns:a16="http://schemas.microsoft.com/office/drawing/2014/main" id="{B0257BA1-1D13-7D3D-658E-253EBA074B17}"/>
              </a:ext>
            </a:extLst>
          </p:cNvPr>
          <p:cNvSpPr/>
          <p:nvPr/>
        </p:nvSpPr>
        <p:spPr>
          <a:xfrm>
            <a:off x="5136867" y="4604846"/>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4055126"/>
              <a:satOff val="-10451"/>
              <a:lumOff val="-7059"/>
              <a:alphaOff val="0"/>
            </a:schemeClr>
          </a:fillRef>
          <a:effectRef idx="3">
            <a:schemeClr val="accent5">
              <a:hueOff val="-4055126"/>
              <a:satOff val="-10451"/>
              <a:lumOff val="-7059"/>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When</a:t>
            </a:r>
          </a:p>
        </p:txBody>
      </p:sp>
      <p:sp>
        <p:nvSpPr>
          <p:cNvPr id="16" name="Freeform: Shape 15">
            <a:extLst>
              <a:ext uri="{FF2B5EF4-FFF2-40B4-BE49-F238E27FC236}">
                <a16:creationId xmlns:a16="http://schemas.microsoft.com/office/drawing/2014/main" id="{31541ACE-8511-7B08-338E-126D8CAA787D}"/>
              </a:ext>
            </a:extLst>
          </p:cNvPr>
          <p:cNvSpPr/>
          <p:nvPr/>
        </p:nvSpPr>
        <p:spPr>
          <a:xfrm>
            <a:off x="3158168" y="3485530"/>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5406834"/>
              <a:satOff val="-13935"/>
              <a:lumOff val="-9412"/>
              <a:alphaOff val="0"/>
            </a:schemeClr>
          </a:fillRef>
          <a:effectRef idx="3">
            <a:schemeClr val="accent5">
              <a:hueOff val="-5406834"/>
              <a:satOff val="-13935"/>
              <a:lumOff val="-9412"/>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Who</a:t>
            </a:r>
          </a:p>
        </p:txBody>
      </p:sp>
      <p:sp>
        <p:nvSpPr>
          <p:cNvPr id="17" name="Freeform: Shape 16">
            <a:extLst>
              <a:ext uri="{FF2B5EF4-FFF2-40B4-BE49-F238E27FC236}">
                <a16:creationId xmlns:a16="http://schemas.microsoft.com/office/drawing/2014/main" id="{18D6898E-2446-225C-B217-1F0B375844CC}"/>
              </a:ext>
            </a:extLst>
          </p:cNvPr>
          <p:cNvSpPr/>
          <p:nvPr/>
        </p:nvSpPr>
        <p:spPr>
          <a:xfrm>
            <a:off x="3127951" y="1298718"/>
            <a:ext cx="1978699" cy="1711807"/>
          </a:xfrm>
          <a:custGeom>
            <a:avLst/>
            <a:gdLst>
              <a:gd name="connsiteX0" fmla="*/ 0 w 1978699"/>
              <a:gd name="connsiteY0" fmla="*/ 855904 h 1711807"/>
              <a:gd name="connsiteX1" fmla="*/ 489063 w 1978699"/>
              <a:gd name="connsiteY1" fmla="*/ 0 h 1711807"/>
              <a:gd name="connsiteX2" fmla="*/ 1489636 w 1978699"/>
              <a:gd name="connsiteY2" fmla="*/ 0 h 1711807"/>
              <a:gd name="connsiteX3" fmla="*/ 1978699 w 1978699"/>
              <a:gd name="connsiteY3" fmla="*/ 855904 h 1711807"/>
              <a:gd name="connsiteX4" fmla="*/ 1489636 w 1978699"/>
              <a:gd name="connsiteY4" fmla="*/ 1711807 h 1711807"/>
              <a:gd name="connsiteX5" fmla="*/ 489063 w 1978699"/>
              <a:gd name="connsiteY5" fmla="*/ 1711807 h 1711807"/>
              <a:gd name="connsiteX6" fmla="*/ 0 w 1978699"/>
              <a:gd name="connsiteY6" fmla="*/ 855904 h 1711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8699" h="1711807">
                <a:moveTo>
                  <a:pt x="0" y="855904"/>
                </a:moveTo>
                <a:lnTo>
                  <a:pt x="489063" y="0"/>
                </a:lnTo>
                <a:lnTo>
                  <a:pt x="1489636" y="0"/>
                </a:lnTo>
                <a:lnTo>
                  <a:pt x="1978699" y="855904"/>
                </a:lnTo>
                <a:lnTo>
                  <a:pt x="1489636" y="1711807"/>
                </a:lnTo>
                <a:lnTo>
                  <a:pt x="489063" y="1711807"/>
                </a:lnTo>
                <a:lnTo>
                  <a:pt x="0" y="855904"/>
                </a:lnTo>
                <a:close/>
              </a:path>
            </a:pathLst>
          </a:cu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fontRef>
        </p:style>
        <p:txBody>
          <a:bodyPr spcFirstLastPara="0" vert="horz" wrap="square" lIns="363473" tIns="319243" rIns="363473" bIns="319243" numCol="1" spcCol="1270" anchor="ctr" anchorCtr="0">
            <a:noAutofit/>
          </a:bodyPr>
          <a:lstStyle/>
          <a:p>
            <a:pPr marL="0" lvl="0" indent="0" algn="ctr" defTabSz="1244600">
              <a:lnSpc>
                <a:spcPct val="90000"/>
              </a:lnSpc>
              <a:spcBef>
                <a:spcPct val="0"/>
              </a:spcBef>
              <a:spcAft>
                <a:spcPct val="35000"/>
              </a:spcAft>
              <a:buNone/>
            </a:pPr>
            <a:r>
              <a:rPr lang="en-US" sz="2800" kern="1200" dirty="0"/>
              <a:t>How</a:t>
            </a:r>
          </a:p>
        </p:txBody>
      </p:sp>
      <p:pic>
        <p:nvPicPr>
          <p:cNvPr id="28" name="Picture 27">
            <a:extLst>
              <a:ext uri="{FF2B5EF4-FFF2-40B4-BE49-F238E27FC236}">
                <a16:creationId xmlns:a16="http://schemas.microsoft.com/office/drawing/2014/main" id="{3540BD5A-EBED-8220-FB16-6D92C77F2F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929221"/>
            <a:ext cx="2824424" cy="2824424"/>
          </a:xfrm>
          <a:prstGeom prst="rect">
            <a:avLst/>
          </a:prstGeom>
        </p:spPr>
      </p:pic>
    </p:spTree>
    <p:extLst>
      <p:ext uri="{BB962C8B-B14F-4D97-AF65-F5344CB8AC3E}">
        <p14:creationId xmlns:p14="http://schemas.microsoft.com/office/powerpoint/2010/main" val="222750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2C7ADE6E-39CA-2556-F258-1533D99AC0DA}"/>
              </a:ext>
            </a:extLst>
          </p:cNvPr>
          <p:cNvGraphicFramePr/>
          <p:nvPr>
            <p:extLst>
              <p:ext uri="{D42A27DB-BD31-4B8C-83A1-F6EECF244321}">
                <p14:modId xmlns:p14="http://schemas.microsoft.com/office/powerpoint/2010/main" val="530007349"/>
              </p:ext>
            </p:extLst>
          </p:nvPr>
        </p:nvGraphicFramePr>
        <p:xfrm>
          <a:off x="991893" y="719666"/>
          <a:ext cx="1032187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773AB9D8-D1A5-A758-34E4-0EE5B95C7FE5}"/>
              </a:ext>
            </a:extLst>
          </p:cNvPr>
          <p:cNvSpPr txBox="1">
            <a:spLocks/>
          </p:cNvSpPr>
          <p:nvPr/>
        </p:nvSpPr>
        <p:spPr>
          <a:xfrm>
            <a:off x="1711570" y="5294530"/>
            <a:ext cx="10480430" cy="1199259"/>
          </a:xfrm>
          <a:prstGeom prst="rect">
            <a:avLst/>
          </a:prstGeom>
        </p:spPr>
        <p:txBody>
          <a:bodyPr>
            <a:normAutofit fontScale="3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t>                                  </a:t>
            </a:r>
          </a:p>
          <a:p>
            <a:endParaRPr lang="en-US" sz="9600" dirty="0"/>
          </a:p>
          <a:p>
            <a:r>
              <a:rPr lang="en-US" sz="9600" dirty="0"/>
              <a:t>Fool Proofing Communication – LADR Approach</a:t>
            </a:r>
          </a:p>
        </p:txBody>
      </p:sp>
      <p:sp>
        <p:nvSpPr>
          <p:cNvPr id="11" name="Title 1">
            <a:extLst>
              <a:ext uri="{FF2B5EF4-FFF2-40B4-BE49-F238E27FC236}">
                <a16:creationId xmlns:a16="http://schemas.microsoft.com/office/drawing/2014/main" id="{1D54252B-9170-67D8-7200-2C86A1B89759}"/>
              </a:ext>
            </a:extLst>
          </p:cNvPr>
          <p:cNvSpPr txBox="1">
            <a:spLocks/>
          </p:cNvSpPr>
          <p:nvPr/>
        </p:nvSpPr>
        <p:spPr>
          <a:xfrm>
            <a:off x="7235722" y="2021803"/>
            <a:ext cx="788823" cy="1199259"/>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b="1" dirty="0">
                <a:solidFill>
                  <a:srgbClr val="843C0C"/>
                </a:solidFill>
              </a:rPr>
              <a:t>D</a:t>
            </a:r>
          </a:p>
        </p:txBody>
      </p:sp>
      <p:sp>
        <p:nvSpPr>
          <p:cNvPr id="12" name="Title 1">
            <a:extLst>
              <a:ext uri="{FF2B5EF4-FFF2-40B4-BE49-F238E27FC236}">
                <a16:creationId xmlns:a16="http://schemas.microsoft.com/office/drawing/2014/main" id="{B35C0093-8695-E85A-817A-DCCD555B0F76}"/>
              </a:ext>
            </a:extLst>
          </p:cNvPr>
          <p:cNvSpPr txBox="1">
            <a:spLocks/>
          </p:cNvSpPr>
          <p:nvPr/>
        </p:nvSpPr>
        <p:spPr>
          <a:xfrm>
            <a:off x="4365954" y="2021803"/>
            <a:ext cx="788823" cy="1199259"/>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b="1" dirty="0">
                <a:solidFill>
                  <a:srgbClr val="004A8D"/>
                </a:solidFill>
              </a:rPr>
              <a:t>A</a:t>
            </a:r>
          </a:p>
        </p:txBody>
      </p:sp>
      <p:sp>
        <p:nvSpPr>
          <p:cNvPr id="13" name="Title 1">
            <a:extLst>
              <a:ext uri="{FF2B5EF4-FFF2-40B4-BE49-F238E27FC236}">
                <a16:creationId xmlns:a16="http://schemas.microsoft.com/office/drawing/2014/main" id="{E80FFAE1-C592-B925-A4D9-1D2C5E4B64E9}"/>
              </a:ext>
            </a:extLst>
          </p:cNvPr>
          <p:cNvSpPr txBox="1">
            <a:spLocks/>
          </p:cNvSpPr>
          <p:nvPr/>
        </p:nvSpPr>
        <p:spPr>
          <a:xfrm>
            <a:off x="1711570" y="2021802"/>
            <a:ext cx="788823" cy="1199259"/>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b="1" dirty="0">
                <a:solidFill>
                  <a:srgbClr val="ED7D31"/>
                </a:solidFill>
              </a:rPr>
              <a:t>L</a:t>
            </a:r>
          </a:p>
        </p:txBody>
      </p:sp>
      <p:sp>
        <p:nvSpPr>
          <p:cNvPr id="14" name="Title 1">
            <a:extLst>
              <a:ext uri="{FF2B5EF4-FFF2-40B4-BE49-F238E27FC236}">
                <a16:creationId xmlns:a16="http://schemas.microsoft.com/office/drawing/2014/main" id="{CE1B6CC6-1FE6-535D-0918-43D50FF7089E}"/>
              </a:ext>
            </a:extLst>
          </p:cNvPr>
          <p:cNvSpPr txBox="1">
            <a:spLocks/>
          </p:cNvSpPr>
          <p:nvPr/>
        </p:nvSpPr>
        <p:spPr>
          <a:xfrm>
            <a:off x="10035350" y="2021803"/>
            <a:ext cx="788823" cy="1199259"/>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b="1" dirty="0">
                <a:solidFill>
                  <a:srgbClr val="D60093"/>
                </a:solidFill>
              </a:rPr>
              <a:t>R</a:t>
            </a:r>
          </a:p>
        </p:txBody>
      </p:sp>
    </p:spTree>
    <p:extLst>
      <p:ext uri="{BB962C8B-B14F-4D97-AF65-F5344CB8AC3E}">
        <p14:creationId xmlns:p14="http://schemas.microsoft.com/office/powerpoint/2010/main" val="1396078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BD08A-E2BB-FF32-F226-C54A40134524}"/>
              </a:ext>
            </a:extLst>
          </p:cNvPr>
          <p:cNvSpPr>
            <a:spLocks noGrp="1"/>
          </p:cNvSpPr>
          <p:nvPr>
            <p:ph type="title"/>
          </p:nvPr>
        </p:nvSpPr>
        <p:spPr/>
        <p:txBody>
          <a:bodyPr>
            <a:normAutofit/>
          </a:bodyPr>
          <a:lstStyle/>
          <a:p>
            <a:r>
              <a:rPr lang="en-US" sz="4000" dirty="0"/>
              <a:t>Mehrabian's Communication Theory</a:t>
            </a:r>
          </a:p>
        </p:txBody>
      </p:sp>
      <p:pic>
        <p:nvPicPr>
          <p:cNvPr id="3" name="Content Placeholder 4" descr="Man in business attire">
            <a:extLst>
              <a:ext uri="{FF2B5EF4-FFF2-40B4-BE49-F238E27FC236}">
                <a16:creationId xmlns:a16="http://schemas.microsoft.com/office/drawing/2014/main" id="{A0158A25-2181-3EB3-608C-DF3D2440AC93}"/>
              </a:ext>
            </a:extLst>
          </p:cNvPr>
          <p:cNvPicPr>
            <a:picLocks noGrp="1" noChangeAspect="1"/>
          </p:cNvPicPr>
          <p:nvPr>
            <p:ph idx="1"/>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9566148" y="2271521"/>
            <a:ext cx="1990421" cy="2687795"/>
          </a:xfrm>
        </p:spPr>
      </p:pic>
      <p:sp>
        <p:nvSpPr>
          <p:cNvPr id="4" name="Oval 3">
            <a:extLst>
              <a:ext uri="{FF2B5EF4-FFF2-40B4-BE49-F238E27FC236}">
                <a16:creationId xmlns:a16="http://schemas.microsoft.com/office/drawing/2014/main" id="{4628E7FA-F236-2416-62B9-377494AE82EA}"/>
              </a:ext>
            </a:extLst>
          </p:cNvPr>
          <p:cNvSpPr/>
          <p:nvPr/>
        </p:nvSpPr>
        <p:spPr>
          <a:xfrm>
            <a:off x="635431" y="3177153"/>
            <a:ext cx="1317355" cy="1325563"/>
          </a:xfrm>
          <a:prstGeom prst="ellipse">
            <a:avLst/>
          </a:prstGeom>
          <a:solidFill>
            <a:srgbClr val="004A8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7%</a:t>
            </a:r>
          </a:p>
          <a:p>
            <a:pPr algn="ctr"/>
            <a:r>
              <a:rPr lang="en-IN" sz="2000" dirty="0"/>
              <a:t>Verbal</a:t>
            </a:r>
          </a:p>
        </p:txBody>
      </p:sp>
      <p:sp>
        <p:nvSpPr>
          <p:cNvPr id="5" name="Oval 4">
            <a:extLst>
              <a:ext uri="{FF2B5EF4-FFF2-40B4-BE49-F238E27FC236}">
                <a16:creationId xmlns:a16="http://schemas.microsoft.com/office/drawing/2014/main" id="{220B8C82-24E5-E850-5F62-787B31FAF6C5}"/>
              </a:ext>
            </a:extLst>
          </p:cNvPr>
          <p:cNvSpPr/>
          <p:nvPr/>
        </p:nvSpPr>
        <p:spPr>
          <a:xfrm>
            <a:off x="2587544" y="2752041"/>
            <a:ext cx="1990421" cy="2106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38% </a:t>
            </a:r>
          </a:p>
          <a:p>
            <a:pPr algn="ctr"/>
            <a:r>
              <a:rPr lang="en-IN" sz="2000" dirty="0"/>
              <a:t>Vocal</a:t>
            </a:r>
          </a:p>
        </p:txBody>
      </p:sp>
      <p:sp>
        <p:nvSpPr>
          <p:cNvPr id="7" name="Oval 6">
            <a:extLst>
              <a:ext uri="{FF2B5EF4-FFF2-40B4-BE49-F238E27FC236}">
                <a16:creationId xmlns:a16="http://schemas.microsoft.com/office/drawing/2014/main" id="{11CDF2D4-65EF-C13E-0EDA-B6EAB040D798}"/>
              </a:ext>
            </a:extLst>
          </p:cNvPr>
          <p:cNvSpPr/>
          <p:nvPr/>
        </p:nvSpPr>
        <p:spPr>
          <a:xfrm>
            <a:off x="5248089" y="2093864"/>
            <a:ext cx="2977459" cy="3150259"/>
          </a:xfrm>
          <a:prstGeom prst="ellipse">
            <a:avLst/>
          </a:prstGeom>
          <a:solidFill>
            <a:srgbClr val="D60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55% </a:t>
            </a:r>
          </a:p>
          <a:p>
            <a:pPr algn="ctr"/>
            <a:r>
              <a:rPr lang="en-IN" sz="2000" dirty="0"/>
              <a:t>Body Language</a:t>
            </a:r>
          </a:p>
        </p:txBody>
      </p:sp>
    </p:spTree>
    <p:extLst>
      <p:ext uri="{BB962C8B-B14F-4D97-AF65-F5344CB8AC3E}">
        <p14:creationId xmlns:p14="http://schemas.microsoft.com/office/powerpoint/2010/main" val="226917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eelance Training">
      <a:majorFont>
        <a:latin typeface="Swis721 BT"/>
        <a:ea typeface=""/>
        <a:cs typeface=""/>
      </a:majorFont>
      <a:minorFont>
        <a:latin typeface="Swis721 B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24792</TotalTime>
  <Words>1516</Words>
  <Application>Microsoft Office PowerPoint</Application>
  <PresentationFormat>Widescreen</PresentationFormat>
  <Paragraphs>164</Paragraphs>
  <Slides>10</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vt:i4>
      </vt:variant>
    </vt:vector>
  </HeadingPairs>
  <TitlesOfParts>
    <vt:vector size="23" baseType="lpstr">
      <vt:lpstr>Arial</vt:lpstr>
      <vt:lpstr>Arial</vt:lpstr>
      <vt:lpstr>Calibri</vt:lpstr>
      <vt:lpstr>Helvetica Neue</vt:lpstr>
      <vt:lpstr>Libre Franklin</vt:lpstr>
      <vt:lpstr>Open Sans</vt:lpstr>
      <vt:lpstr>Source Serif Pro</vt:lpstr>
      <vt:lpstr>Swis721 BT</vt:lpstr>
      <vt:lpstr>Swis721 Cn BT</vt:lpstr>
      <vt:lpstr>Trebuchet MS</vt:lpstr>
      <vt:lpstr>var(--h2_typography-font-family)</vt:lpstr>
      <vt:lpstr>Wingdings</vt:lpstr>
      <vt:lpstr>Office Theme</vt:lpstr>
      <vt:lpstr>Workplace Communication-1 Day</vt:lpstr>
      <vt:lpstr>PowerPoint Presentation</vt:lpstr>
      <vt:lpstr>Module-1  Understanding Workplace Communication?</vt:lpstr>
      <vt:lpstr>What is Workplace Communication?</vt:lpstr>
      <vt:lpstr>PowerPoint Presentation</vt:lpstr>
      <vt:lpstr>Basic Communication Process</vt:lpstr>
      <vt:lpstr>PowerPoint Presentation</vt:lpstr>
      <vt:lpstr>PowerPoint Presentation</vt:lpstr>
      <vt:lpstr>Mehrabian's Communication Theory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Sidharth Bhandari</cp:lastModifiedBy>
  <cp:revision>182</cp:revision>
  <dcterms:created xsi:type="dcterms:W3CDTF">2019-08-18T01:59:36Z</dcterms:created>
  <dcterms:modified xsi:type="dcterms:W3CDTF">2024-09-02T15:08:15Z</dcterms:modified>
</cp:coreProperties>
</file>